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7" r:id="rId5"/>
    <p:sldId id="266" r:id="rId6"/>
    <p:sldId id="259" r:id="rId7"/>
    <p:sldId id="263" r:id="rId8"/>
    <p:sldId id="260" r:id="rId9"/>
    <p:sldId id="264" r:id="rId10"/>
    <p:sldId id="265" r:id="rId11"/>
    <p:sldId id="2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15AB683-5BA5-77BC-674D-CB00B7253E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C1CA3EA-8C28-BB1A-26C6-9DD58B7B16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BE86F-5312-489E-A21C-A2540B420436}" type="datetimeFigureOut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0F99DC-5159-7016-D05B-D0F7BAC415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5DE320E-F72A-E289-E97F-0B6731F3F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2D15B-8476-4244-9401-BBCA5AF4C5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1635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60A86-23DF-4C08-8120-D33733592F11}" type="datetimeFigureOut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EDF55-647C-42D8-9654-BD4DDD0F2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960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41A3F7-7670-2B0E-6E6C-AA94DBC4B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FC97552-6519-D893-A6E3-11E2B1402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8AB7BF-9BA3-4D3C-A77F-851A03F1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FE08E4-DD8E-4B6E-BBDA-EB8418A92969}" type="datetime1">
              <a:rPr lang="ko-KR" altLang="en-US" smtClean="0"/>
              <a:t>2024-11-12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0FF1E6-4995-5112-26C4-C6ADB077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C26085-0A9B-9C4C-68FD-6D49536A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46912" y="6356349"/>
            <a:ext cx="498175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372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C3094F-F3AF-0395-9CC7-617919088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0FE9C1-783E-CDCC-7EF1-D838DEE51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20D03E-6517-2030-2395-E54B7334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469C7C-0D5E-4311-1AB3-CEF35C382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55179" y="6309264"/>
            <a:ext cx="481641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1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EB9AB9-0A3B-DDD2-CE73-84D344EB8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43FEC2-E733-5AA1-98A7-8F46FB71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F0A02B-9292-DE39-5517-277B24F743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4CA28-D8F1-4830-9A96-21C6B54E73F3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A2050F-CC0D-D2C2-993E-4ECC3D62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724804-0038-3259-57AC-595EC90ED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056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5E6B57-A705-D7A6-C1C7-6B16200F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49155F-2327-0E2D-7096-B079BA5BF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782A770-A816-DA21-77CC-C20CD4E9C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A30408-582F-265C-4451-5C1A6C6B2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269EBB-7D20-4FB0-8A5D-161CED1EB7E8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3F3EA2-1639-5C00-4C89-7C1144F0B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510EAD7-3BAE-7E4E-36F1-B4EA1B63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3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2EB264-35B1-9E79-BD3D-8D560E66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634B1C3-F92F-A379-CC43-5F5742846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D26B744-8D08-9C4C-F4CC-2EBDE1D5C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0115577-6579-7A03-FCF8-8A6A352D8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E8F04B1-9A90-57C9-5726-90D840807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B11BF20-AE24-355B-1BDB-4A92FD25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2B6033-3B60-4B05-B2BF-6DEC44903C2E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CD51C52-7B29-7A25-D676-79E8BE2BF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59B0D73-BFB8-3FC7-E741-B38655F35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5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B0420C-5A99-2AF5-DB22-6A3CD910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B8B484A-31ED-ED76-FAFC-0248C4A8CC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03E511-2EFD-41CA-9E2F-984F109463D9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A2306F7-A65F-7E05-BA01-8ED5D7912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15999E-D4C5-02DF-F747-8D4F262E9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2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768E767-E2D9-4D40-BE1C-B0993F18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A08DB-0D57-416E-AA16-076BF3BE9F3A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9867F1F-9683-AFF4-324D-A8DC8882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552754-F343-CCEF-5B0C-461E35AAE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35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2D5B23-F24F-1122-21D7-5E755C5D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85BB42-5010-2674-DC8A-CA068C8BC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C4CD3B5-7790-F9D4-638A-5AD7F037E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45752F2-FDE9-82F7-A504-D6649E26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10B2B-5DE9-4D77-A623-FF82C159AC36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81C59F-5329-2878-A28D-98D9A4E1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A45F77-B69D-80F4-111A-FC3BCC19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90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A04366-0C4C-923A-06BF-BDA70B0E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811135D-1FE7-1803-604C-B8D2452F8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E23E3EC-6DC6-EE08-8FE5-128F0C9CE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BF7ED5-B061-BD23-1321-BF4E5237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F5E5FA-5482-467C-A7AD-3853EB632CF3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868890-9932-69BE-2D51-66029C15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7384573-96B6-FE9E-4AB0-02A19C38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798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ABAF69-EC94-2228-6D10-0673E82A6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0EE7CF6-E904-9B35-1A90-B62AF8FA4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22711F-967E-8399-B055-27A35BFF7B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774B5E-E059-4DB9-8D36-9EEDAC52F836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127400-753E-F1B4-A61B-001AC9FFE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4E9162-70BA-831A-130C-9DD572761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48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24DE666-88BA-5BE2-3EF6-03D878EB55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6844E0-564E-ACB2-41A0-7BF641E25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E25A2A-98FC-323C-E279-C3C7D94F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AAA049-270B-4C1D-AA1D-C5B6C8401BEB}" type="datetime1">
              <a:rPr lang="ko-KR" altLang="en-US" smtClean="0"/>
              <a:t>2024-11-12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17305A-3D78-E65D-44FA-D3BC63F4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04384" y="6240360"/>
            <a:ext cx="2149416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794BD5-141C-4D58-BA7B-13185CB1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042"/>
            <a:ext cx="2743200" cy="365125"/>
          </a:xfrm>
          <a:prstGeom prst="rect">
            <a:avLst/>
          </a:prstGeom>
        </p:spPr>
        <p:txBody>
          <a:bodyPr/>
          <a:lstStyle/>
          <a:p>
            <a:fld id="{EBE9AE9E-C29F-41F0-876D-05CEFA63CA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01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0BE650A-9FD1-4492-0801-750A3BAF9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BA1C7A-0454-7003-A561-8377334F7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CC0D764-0DC1-020A-08FE-C56EC80347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88" y="6260195"/>
            <a:ext cx="1324289" cy="40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3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E55264-A79E-BA25-A0BC-8DACDA1B9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5454"/>
            <a:ext cx="9144000" cy="1071563"/>
          </a:xfrm>
        </p:spPr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서버 개발 계획서</a:t>
            </a:r>
          </a:p>
        </p:txBody>
      </p:sp>
    </p:spTree>
    <p:extLst>
      <p:ext uri="{BB962C8B-B14F-4D97-AF65-F5344CB8AC3E}">
        <p14:creationId xmlns:p14="http://schemas.microsoft.com/office/powerpoint/2010/main" val="217462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E9970D9D-7E34-D72E-F784-D249A2E9AF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86354"/>
              </p:ext>
            </p:extLst>
          </p:nvPr>
        </p:nvGraphicFramePr>
        <p:xfrm>
          <a:off x="838200" y="1047321"/>
          <a:ext cx="10515597" cy="33343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81036411"/>
                    </a:ext>
                  </a:extLst>
                </a:gridCol>
                <a:gridCol w="7038109">
                  <a:extLst>
                    <a:ext uri="{9D8B030D-6E8A-4147-A177-3AD203B41FA5}">
                      <a16:colId xmlns:a16="http://schemas.microsoft.com/office/drawing/2014/main" val="1567637365"/>
                    </a:ext>
                  </a:extLst>
                </a:gridCol>
                <a:gridCol w="1978888">
                  <a:extLst>
                    <a:ext uri="{9D8B030D-6E8A-4147-A177-3AD203B41FA5}">
                      <a16:colId xmlns:a16="http://schemas.microsoft.com/office/drawing/2014/main" val="1785514996"/>
                    </a:ext>
                  </a:extLst>
                </a:gridCol>
              </a:tblGrid>
              <a:tr h="4167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날짜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내용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비고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14923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2024.11.06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VPKI </a:t>
                      </a:r>
                      <a:r>
                        <a:rPr lang="ko-KR" altLang="en-US" dirty="0"/>
                        <a:t>서버 개발 계획서 </a:t>
                      </a:r>
                      <a:r>
                        <a:rPr lang="en-US" altLang="ko-KR" dirty="0"/>
                        <a:t>v0.1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69002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2024.11.12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/>
                        <a:t>MacAddress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서버 </a:t>
                      </a:r>
                      <a:r>
                        <a:rPr lang="en-US" altLang="ko-KR" dirty="0"/>
                        <a:t>&lt;-&gt; VPKI </a:t>
                      </a:r>
                      <a:r>
                        <a:rPr lang="ko-KR" altLang="en-US" dirty="0"/>
                        <a:t>서버 소켓 통신 추가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91042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94044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50814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76628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61070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48473"/>
                  </a:ext>
                </a:extLst>
              </a:tr>
            </a:tbl>
          </a:graphicData>
        </a:graphic>
      </p:graphicFrame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F57CBC9-B255-24D8-7B6A-DEFE6073D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6E704-A0F6-C0C7-5141-9BF0313CC007}"/>
              </a:ext>
            </a:extLst>
          </p:cNvPr>
          <p:cNvSpPr txBox="1"/>
          <p:nvPr/>
        </p:nvSpPr>
        <p:spPr>
          <a:xfrm>
            <a:off x="838201" y="4618810"/>
            <a:ext cx="105155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참고 문서</a:t>
            </a:r>
            <a:br>
              <a:rPr lang="en-US" altLang="ko-KR" sz="1400" dirty="0"/>
            </a:br>
            <a:br>
              <a:rPr lang="en-US" altLang="ko-KR" sz="1400" dirty="0"/>
            </a:br>
            <a:r>
              <a:rPr lang="en-US" altLang="ko-KR" sz="1400" dirty="0"/>
              <a:t>-</a:t>
            </a:r>
            <a:r>
              <a:rPr lang="ko-KR" altLang="en-US" sz="1400" dirty="0" err="1"/>
              <a:t>커넥티드카</a:t>
            </a:r>
            <a:r>
              <a:rPr lang="ko-KR" altLang="en-US" sz="1400" dirty="0"/>
              <a:t> 인증서비스</a:t>
            </a:r>
            <a:r>
              <a:rPr lang="en-US" altLang="ko-KR" sz="1400" dirty="0"/>
              <a:t>(</a:t>
            </a:r>
            <a:r>
              <a:rPr lang="en-US" altLang="ko-KR" sz="1400" dirty="0" err="1"/>
              <a:t>vPKI</a:t>
            </a:r>
            <a:r>
              <a:rPr lang="en-US" altLang="ko-KR" sz="1400" dirty="0"/>
              <a:t>) API </a:t>
            </a:r>
            <a:r>
              <a:rPr lang="ko-KR" altLang="en-US" sz="1400" dirty="0"/>
              <a:t>정의서</a:t>
            </a:r>
            <a:r>
              <a:rPr lang="en-US" altLang="ko-KR" sz="1400" dirty="0"/>
              <a:t>_v2.1.pdf</a:t>
            </a:r>
            <a:br>
              <a:rPr lang="en-US" altLang="ko-KR" sz="1400" dirty="0"/>
            </a:br>
            <a:r>
              <a:rPr lang="en-US" altLang="ko-KR" sz="1400" dirty="0"/>
              <a:t>-PnC_vPKI_Process_20230516.pdf</a:t>
            </a:r>
          </a:p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41833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BA5556-7F7B-3F97-8CF6-B2FFFAAB4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</p:spPr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서버 개발 예상 일정</a:t>
            </a:r>
          </a:p>
        </p:txBody>
      </p:sp>
      <p:sp>
        <p:nvSpPr>
          <p:cNvPr id="71" name="슬라이드 번호 개체 틀 70">
            <a:extLst>
              <a:ext uri="{FF2B5EF4-FFF2-40B4-BE49-F238E27FC236}">
                <a16:creationId xmlns:a16="http://schemas.microsoft.com/office/drawing/2014/main" id="{6557E307-B57B-C6D3-9E6E-7EB4617D6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3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51EFB4B-C6A0-8BCE-75B7-FC74E9EE6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80425"/>
              </p:ext>
            </p:extLst>
          </p:nvPr>
        </p:nvGraphicFramePr>
        <p:xfrm>
          <a:off x="969817" y="1773382"/>
          <a:ext cx="10012220" cy="23829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68703">
                  <a:extLst>
                    <a:ext uri="{9D8B030D-6E8A-4147-A177-3AD203B41FA5}">
                      <a16:colId xmlns:a16="http://schemas.microsoft.com/office/drawing/2014/main" val="3384245179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3690169107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68050800"/>
                    </a:ext>
                  </a:extLst>
                </a:gridCol>
                <a:gridCol w="834351">
                  <a:extLst>
                    <a:ext uri="{9D8B030D-6E8A-4147-A177-3AD203B41FA5}">
                      <a16:colId xmlns:a16="http://schemas.microsoft.com/office/drawing/2014/main" val="3097968638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1643019365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3785311435"/>
                    </a:ext>
                  </a:extLst>
                </a:gridCol>
                <a:gridCol w="834351">
                  <a:extLst>
                    <a:ext uri="{9D8B030D-6E8A-4147-A177-3AD203B41FA5}">
                      <a16:colId xmlns:a16="http://schemas.microsoft.com/office/drawing/2014/main" val="2256654105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1443248371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3503358633"/>
                    </a:ext>
                  </a:extLst>
                </a:gridCol>
                <a:gridCol w="834351">
                  <a:extLst>
                    <a:ext uri="{9D8B030D-6E8A-4147-A177-3AD203B41FA5}">
                      <a16:colId xmlns:a16="http://schemas.microsoft.com/office/drawing/2014/main" val="1525742064"/>
                    </a:ext>
                  </a:extLst>
                </a:gridCol>
                <a:gridCol w="834352">
                  <a:extLst>
                    <a:ext uri="{9D8B030D-6E8A-4147-A177-3AD203B41FA5}">
                      <a16:colId xmlns:a16="http://schemas.microsoft.com/office/drawing/2014/main" val="1261709044"/>
                    </a:ext>
                  </a:extLst>
                </a:gridCol>
              </a:tblGrid>
              <a:tr h="340426"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~24/11/15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~24/11/22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~24/11/29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~24/12/06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~24/12/13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~24/12/20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/>
                        <a:t>~24/12/27</a:t>
                      </a:r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682903"/>
                  </a:ext>
                </a:extLst>
              </a:tr>
              <a:tr h="3404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err="1"/>
                        <a:t>VPKI.WebAPI</a:t>
                      </a:r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개발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개발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테스트</a:t>
                      </a:r>
                      <a:r>
                        <a:rPr lang="en-US" altLang="ko-KR" sz="1050" dirty="0"/>
                        <a:t>)&amp;</a:t>
                      </a:r>
                      <a:r>
                        <a:rPr lang="ko-KR" altLang="en-US" sz="1050" dirty="0"/>
                        <a:t>최적화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404410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err="1"/>
                        <a:t>VPKI.Client</a:t>
                      </a:r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개발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개발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테스트</a:t>
                      </a:r>
                      <a:r>
                        <a:rPr lang="en-US" altLang="ko-KR" sz="1050" dirty="0"/>
                        <a:t>)&amp;</a:t>
                      </a:r>
                      <a:r>
                        <a:rPr lang="ko-KR" altLang="en-US" sz="1050" dirty="0"/>
                        <a:t>최적화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5104772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/>
                        <a:t>VPKI.DB</a:t>
                      </a:r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설계</a:t>
                      </a:r>
                      <a:r>
                        <a:rPr lang="en-US" altLang="ko-KR" sz="1050" dirty="0"/>
                        <a:t>&amp;</a:t>
                      </a:r>
                      <a:r>
                        <a:rPr lang="ko-KR" altLang="en-US" sz="1050" dirty="0"/>
                        <a:t>구축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테스트</a:t>
                      </a:r>
                      <a:r>
                        <a:rPr lang="en-US" altLang="ko-KR" sz="1050" dirty="0"/>
                        <a:t>&amp;</a:t>
                      </a:r>
                      <a:r>
                        <a:rPr lang="ko-KR" altLang="en-US" sz="1050" dirty="0"/>
                        <a:t>최적화</a:t>
                      </a:r>
                      <a:r>
                        <a:rPr lang="en-US" altLang="ko-KR" sz="1050" dirty="0"/>
                        <a:t>/DB</a:t>
                      </a:r>
                      <a:r>
                        <a:rPr lang="ko-KR" altLang="en-US" sz="1050" dirty="0"/>
                        <a:t>튜닝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2366067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/>
                        <a:t>OEM PKI Test</a:t>
                      </a:r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OEM PKI </a:t>
                      </a:r>
                      <a:r>
                        <a:rPr lang="ko-KR" altLang="en-US" sz="1050" dirty="0"/>
                        <a:t>서버 통신</a:t>
                      </a:r>
                      <a:r>
                        <a:rPr lang="en-US" altLang="ko-KR" sz="1050" dirty="0"/>
                        <a:t>&amp;</a:t>
                      </a:r>
                      <a:r>
                        <a:rPr lang="ko-KR" altLang="en-US" sz="1050" dirty="0"/>
                        <a:t>기능 테스트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90264"/>
                  </a:ext>
                </a:extLst>
              </a:tr>
              <a:tr h="340427"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7142387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18702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1353A40-80F9-DF86-AC42-9DF893078DF2}"/>
              </a:ext>
            </a:extLst>
          </p:cNvPr>
          <p:cNvSpPr txBox="1"/>
          <p:nvPr/>
        </p:nvSpPr>
        <p:spPr>
          <a:xfrm>
            <a:off x="969817" y="4479636"/>
            <a:ext cx="6090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- OEM</a:t>
            </a:r>
            <a:r>
              <a:rPr lang="ko-KR" altLang="en-US" dirty="0"/>
              <a:t> </a:t>
            </a:r>
            <a:r>
              <a:rPr lang="en-US" altLang="ko-KR" dirty="0"/>
              <a:t>PKI</a:t>
            </a:r>
            <a:r>
              <a:rPr lang="ko-KR" altLang="en-US" dirty="0"/>
              <a:t>서버와 통신</a:t>
            </a:r>
            <a:r>
              <a:rPr lang="en-US" altLang="ko-KR" dirty="0"/>
              <a:t>,</a:t>
            </a:r>
            <a:r>
              <a:rPr lang="ko-KR" altLang="en-US" dirty="0"/>
              <a:t>기능 테스트는 </a:t>
            </a:r>
            <a:r>
              <a:rPr lang="en-US" altLang="ko-KR" dirty="0"/>
              <a:t>11</a:t>
            </a:r>
            <a:r>
              <a:rPr lang="ko-KR" altLang="en-US" dirty="0"/>
              <a:t>월</a:t>
            </a:r>
            <a:r>
              <a:rPr lang="en-US" altLang="ko-KR" dirty="0"/>
              <a:t>25</a:t>
            </a:r>
            <a:r>
              <a:rPr lang="ko-KR" altLang="en-US" dirty="0"/>
              <a:t>일부터 가능</a:t>
            </a:r>
            <a:br>
              <a:rPr lang="en-US" altLang="ko-KR" dirty="0"/>
            </a:br>
            <a:r>
              <a:rPr lang="en-US" altLang="ko-KR" dirty="0"/>
              <a:t>- OEM PKI</a:t>
            </a:r>
            <a:r>
              <a:rPr lang="ko-KR" altLang="en-US" dirty="0"/>
              <a:t>서버 인증 및 접속 가능 일정 확인 필요</a:t>
            </a:r>
          </a:p>
        </p:txBody>
      </p:sp>
    </p:spTree>
    <p:extLst>
      <p:ext uri="{BB962C8B-B14F-4D97-AF65-F5344CB8AC3E}">
        <p14:creationId xmlns:p14="http://schemas.microsoft.com/office/powerpoint/2010/main" val="169621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61706-5DC6-4141-460E-3885DF300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5B9C6D-DC40-7827-F52A-29160B94B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서버 구성 </a:t>
            </a:r>
            <a:r>
              <a:rPr lang="en-US" altLang="ko-KR" dirty="0"/>
              <a:t>Case1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7293742-FF11-BFB2-28EF-C2C6EF0AD989}"/>
              </a:ext>
            </a:extLst>
          </p:cNvPr>
          <p:cNvSpPr/>
          <p:nvPr/>
        </p:nvSpPr>
        <p:spPr>
          <a:xfrm>
            <a:off x="4091709" y="1690688"/>
            <a:ext cx="3574473" cy="35093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4FAE2-584F-42D4-994B-DD767A7DA40F}"/>
              </a:ext>
            </a:extLst>
          </p:cNvPr>
          <p:cNvSpPr txBox="1"/>
          <p:nvPr/>
        </p:nvSpPr>
        <p:spPr>
          <a:xfrm>
            <a:off x="5702216" y="1766659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PC</a:t>
            </a:r>
            <a:endParaRPr lang="ko-KR" altLang="en-US" dirty="0"/>
          </a:p>
        </p:txBody>
      </p:sp>
      <p:sp>
        <p:nvSpPr>
          <p:cNvPr id="8" name="원통형 7">
            <a:extLst>
              <a:ext uri="{FF2B5EF4-FFF2-40B4-BE49-F238E27FC236}">
                <a16:creationId xmlns:a16="http://schemas.microsoft.com/office/drawing/2014/main" id="{BC8DD25D-B32E-EC11-DB2F-7D5B05A8D991}"/>
              </a:ext>
            </a:extLst>
          </p:cNvPr>
          <p:cNvSpPr/>
          <p:nvPr/>
        </p:nvSpPr>
        <p:spPr>
          <a:xfrm>
            <a:off x="5293590" y="2135991"/>
            <a:ext cx="1279237" cy="11505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DB</a:t>
            </a:r>
            <a:b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altLang="ko-K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altLang="ko-KR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SqlServer</a:t>
            </a:r>
            <a:r>
              <a:rPr lang="en-US" altLang="ko-K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DAEAC99-1F4A-1A51-A98B-2D9505593740}"/>
              </a:ext>
            </a:extLst>
          </p:cNvPr>
          <p:cNvSpPr/>
          <p:nvPr/>
        </p:nvSpPr>
        <p:spPr>
          <a:xfrm>
            <a:off x="4675939" y="3414493"/>
            <a:ext cx="2603982" cy="16576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336F5A-FC62-10DB-66D9-DAFB34223332}"/>
              </a:ext>
            </a:extLst>
          </p:cNvPr>
          <p:cNvSpPr txBox="1"/>
          <p:nvPr/>
        </p:nvSpPr>
        <p:spPr>
          <a:xfrm>
            <a:off x="4767557" y="3462646"/>
            <a:ext cx="1547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IIS or Docker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B98A5495-B0FF-E9CC-4D54-BE7391198AC3}"/>
              </a:ext>
            </a:extLst>
          </p:cNvPr>
          <p:cNvSpPr/>
          <p:nvPr/>
        </p:nvSpPr>
        <p:spPr>
          <a:xfrm>
            <a:off x="625826" y="1792126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CMS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검사장비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A34620E-8DA8-6DF6-0A37-5EF847660963}"/>
              </a:ext>
            </a:extLst>
          </p:cNvPr>
          <p:cNvSpPr/>
          <p:nvPr/>
        </p:nvSpPr>
        <p:spPr>
          <a:xfrm>
            <a:off x="625826" y="3064380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CMS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검사장비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628B34D-1166-4E71-B3B6-1531630CF722}"/>
              </a:ext>
            </a:extLst>
          </p:cNvPr>
          <p:cNvSpPr/>
          <p:nvPr/>
        </p:nvSpPr>
        <p:spPr>
          <a:xfrm>
            <a:off x="625826" y="4377451"/>
            <a:ext cx="1951119" cy="7292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웹브라우저</a:t>
            </a:r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(Client)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E301DE08-FA35-1E3F-8748-E1D437651674}"/>
              </a:ext>
            </a:extLst>
          </p:cNvPr>
          <p:cNvCxnSpPr>
            <a:cxnSpLocks/>
            <a:stCxn id="13" idx="3"/>
            <a:endCxn id="40" idx="1"/>
          </p:cNvCxnSpPr>
          <p:nvPr/>
        </p:nvCxnSpPr>
        <p:spPr>
          <a:xfrm>
            <a:off x="2576945" y="2156746"/>
            <a:ext cx="2248491" cy="18766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26674A44-9A33-B33B-8E48-33446AD715FB}"/>
              </a:ext>
            </a:extLst>
          </p:cNvPr>
          <p:cNvCxnSpPr>
            <a:cxnSpLocks/>
            <a:stCxn id="15" idx="3"/>
            <a:endCxn id="40" idx="1"/>
          </p:cNvCxnSpPr>
          <p:nvPr/>
        </p:nvCxnSpPr>
        <p:spPr>
          <a:xfrm>
            <a:off x="2576945" y="3429000"/>
            <a:ext cx="2248491" cy="6043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FB0C789-3075-1BE2-F170-65833E5E6777}"/>
              </a:ext>
            </a:extLst>
          </p:cNvPr>
          <p:cNvSpPr txBox="1"/>
          <p:nvPr/>
        </p:nvSpPr>
        <p:spPr>
          <a:xfrm>
            <a:off x="2694287" y="3047111"/>
            <a:ext cx="946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HTTP REST</a:t>
            </a:r>
            <a:endParaRPr lang="ko-KR" altLang="en-US" sz="12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A1BFE57-DDD6-CABB-8516-036EAA5E43E8}"/>
              </a:ext>
            </a:extLst>
          </p:cNvPr>
          <p:cNvSpPr/>
          <p:nvPr/>
        </p:nvSpPr>
        <p:spPr>
          <a:xfrm>
            <a:off x="8968572" y="3072570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OEM PKI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78565C03-49BB-F0FB-8694-03A2285BF53A}"/>
              </a:ext>
            </a:extLst>
          </p:cNvPr>
          <p:cNvCxnSpPr>
            <a:cxnSpLocks/>
            <a:stCxn id="40" idx="3"/>
            <a:endCxn id="27" idx="1"/>
          </p:cNvCxnSpPr>
          <p:nvPr/>
        </p:nvCxnSpPr>
        <p:spPr>
          <a:xfrm flipV="1">
            <a:off x="7151205" y="3437190"/>
            <a:ext cx="1817367" cy="5961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CC52244-808D-0972-799F-CEC1D7DD13E0}"/>
              </a:ext>
            </a:extLst>
          </p:cNvPr>
          <p:cNvSpPr txBox="1"/>
          <p:nvPr/>
        </p:nvSpPr>
        <p:spPr>
          <a:xfrm>
            <a:off x="7695713" y="3215740"/>
            <a:ext cx="946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HTTP REST</a:t>
            </a:r>
            <a:endParaRPr lang="ko-KR" altLang="en-US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EE6792-808F-95EF-A462-9B8825EB5F2C}"/>
              </a:ext>
            </a:extLst>
          </p:cNvPr>
          <p:cNvSpPr txBox="1"/>
          <p:nvPr/>
        </p:nvSpPr>
        <p:spPr>
          <a:xfrm>
            <a:off x="7492443" y="5115927"/>
            <a:ext cx="46995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-CMS </a:t>
            </a:r>
            <a:r>
              <a:rPr lang="ko-KR" altLang="en-US" sz="1600" dirty="0"/>
              <a:t>검사장비와 </a:t>
            </a:r>
            <a:r>
              <a:rPr lang="en-US" altLang="ko-KR" sz="1600" dirty="0"/>
              <a:t>VPKI</a:t>
            </a:r>
            <a:r>
              <a:rPr lang="ko-KR" altLang="en-US" sz="1600" dirty="0"/>
              <a:t>서버간 </a:t>
            </a:r>
            <a:r>
              <a:rPr lang="en-US" altLang="ko-KR" sz="1600" dirty="0"/>
              <a:t>HTTP REST </a:t>
            </a:r>
            <a:r>
              <a:rPr lang="ko-KR" altLang="en-US" sz="1600" dirty="0"/>
              <a:t>통신</a:t>
            </a:r>
            <a:br>
              <a:rPr lang="en-US" altLang="ko-KR" sz="1600" dirty="0"/>
            </a:br>
            <a:r>
              <a:rPr lang="en-US" altLang="ko-KR" sz="1600" dirty="0"/>
              <a:t>-VPKI</a:t>
            </a:r>
            <a:r>
              <a:rPr lang="ko-KR" altLang="en-US" sz="1600" dirty="0"/>
              <a:t>서버와 </a:t>
            </a:r>
            <a:r>
              <a:rPr lang="en-US" altLang="ko-KR" sz="1600" dirty="0"/>
              <a:t>OEM PKI </a:t>
            </a:r>
            <a:r>
              <a:rPr lang="ko-KR" altLang="en-US" sz="1600" dirty="0"/>
              <a:t>서버간 </a:t>
            </a:r>
            <a:r>
              <a:rPr lang="en-US" altLang="ko-KR" sz="1600" dirty="0"/>
              <a:t>HTTP REST </a:t>
            </a:r>
            <a:r>
              <a:rPr lang="ko-KR" altLang="en-US" sz="1600" dirty="0"/>
              <a:t>통신</a:t>
            </a:r>
            <a:br>
              <a:rPr lang="en-US" altLang="ko-KR" sz="1600" dirty="0"/>
            </a:br>
            <a:r>
              <a:rPr lang="en-US" altLang="ko-KR" sz="1600" dirty="0"/>
              <a:t>-</a:t>
            </a:r>
            <a:r>
              <a:rPr lang="en-US" altLang="ko-KR" sz="1600" dirty="0" err="1"/>
              <a:t>PnC_vPKI_Process</a:t>
            </a:r>
            <a:r>
              <a:rPr lang="en-US" altLang="ko-KR" sz="1600" dirty="0"/>
              <a:t> </a:t>
            </a:r>
            <a:r>
              <a:rPr lang="ko-KR" altLang="en-US" sz="1600" dirty="0"/>
              <a:t>문서 참고</a:t>
            </a:r>
            <a:br>
              <a:rPr lang="en-US" altLang="ko-KR" sz="1600" dirty="0"/>
            </a:br>
            <a:r>
              <a:rPr lang="en-US" altLang="ko-KR" sz="1600" dirty="0"/>
              <a:t>-</a:t>
            </a:r>
            <a:r>
              <a:rPr lang="ko-KR" altLang="en-US" sz="1600" dirty="0"/>
              <a:t>검사장비</a:t>
            </a:r>
            <a:r>
              <a:rPr lang="en-US" altLang="ko-KR" sz="1600" dirty="0"/>
              <a:t>&amp;VPKI</a:t>
            </a:r>
            <a:r>
              <a:rPr lang="ko-KR" altLang="en-US" sz="1600" dirty="0"/>
              <a:t> </a:t>
            </a:r>
            <a:r>
              <a:rPr lang="en-US" altLang="ko-KR" sz="1600" dirty="0"/>
              <a:t>Client</a:t>
            </a:r>
            <a:r>
              <a:rPr lang="ko-KR" altLang="en-US" sz="1600" dirty="0"/>
              <a:t>는 </a:t>
            </a:r>
            <a:r>
              <a:rPr lang="en-US" altLang="ko-KR" sz="1600" dirty="0"/>
              <a:t>DB</a:t>
            </a:r>
            <a:r>
              <a:rPr lang="ko-KR" altLang="en-US" sz="1600" dirty="0"/>
              <a:t>에 접근 불가능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DCDF72-EF7F-C9CF-6F1E-1E67672D0B5A}"/>
              </a:ext>
            </a:extLst>
          </p:cNvPr>
          <p:cNvSpPr txBox="1"/>
          <p:nvPr/>
        </p:nvSpPr>
        <p:spPr>
          <a:xfrm>
            <a:off x="1376004" y="2449656"/>
            <a:ext cx="450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…</a:t>
            </a:r>
            <a:endParaRPr lang="ko-KR" altLang="en-US" sz="28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2788420-A2B0-58B3-4DEB-0D7EAC41B3E9}"/>
              </a:ext>
            </a:extLst>
          </p:cNvPr>
          <p:cNvCxnSpPr>
            <a:cxnSpLocks/>
            <a:stCxn id="16" idx="3"/>
            <a:endCxn id="41" idx="1"/>
          </p:cNvCxnSpPr>
          <p:nvPr/>
        </p:nvCxnSpPr>
        <p:spPr>
          <a:xfrm flipV="1">
            <a:off x="2576945" y="4704813"/>
            <a:ext cx="2262025" cy="372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6A03CD9-091D-BA00-49A9-E2673448B0BE}"/>
              </a:ext>
            </a:extLst>
          </p:cNvPr>
          <p:cNvSpPr/>
          <p:nvPr/>
        </p:nvSpPr>
        <p:spPr>
          <a:xfrm>
            <a:off x="4825436" y="3848701"/>
            <a:ext cx="2325769" cy="3693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VPKI API Server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281497AE-CC44-FA5B-78BB-C98036449E3B}"/>
              </a:ext>
            </a:extLst>
          </p:cNvPr>
          <p:cNvSpPr/>
          <p:nvPr/>
        </p:nvSpPr>
        <p:spPr>
          <a:xfrm>
            <a:off x="4838970" y="4520146"/>
            <a:ext cx="2325769" cy="3693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VPKI Client Server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0871B607-ECC5-68C3-2A09-5F8D44CFBCC0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6001855" y="4234757"/>
            <a:ext cx="0" cy="2853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D5D80D52-C841-E8BB-9EF7-146D94F42C83}"/>
              </a:ext>
            </a:extLst>
          </p:cNvPr>
          <p:cNvCxnSpPr>
            <a:cxnSpLocks/>
          </p:cNvCxnSpPr>
          <p:nvPr/>
        </p:nvCxnSpPr>
        <p:spPr>
          <a:xfrm flipV="1">
            <a:off x="6340200" y="3268069"/>
            <a:ext cx="0" cy="5621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슬라이드 번호 개체 틀 70">
            <a:extLst>
              <a:ext uri="{FF2B5EF4-FFF2-40B4-BE49-F238E27FC236}">
                <a16:creationId xmlns:a16="http://schemas.microsoft.com/office/drawing/2014/main" id="{E42CEBCF-5D6F-BC27-BA80-EB2D438D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33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B92AE-27F3-96E8-B572-F2D793BCF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AA83A7-FA78-2B41-9C15-C46BD060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서버 구성 </a:t>
            </a:r>
            <a:r>
              <a:rPr lang="en-US" altLang="ko-KR" dirty="0"/>
              <a:t>Case2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1964DAA-F5E7-087B-BCF9-FCE428013538}"/>
              </a:ext>
            </a:extLst>
          </p:cNvPr>
          <p:cNvSpPr/>
          <p:nvPr/>
        </p:nvSpPr>
        <p:spPr>
          <a:xfrm>
            <a:off x="4836724" y="1606542"/>
            <a:ext cx="3574473" cy="35093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5FFB3-79FF-4A47-EC47-BF7F68269E12}"/>
              </a:ext>
            </a:extLst>
          </p:cNvPr>
          <p:cNvSpPr txBox="1"/>
          <p:nvPr/>
        </p:nvSpPr>
        <p:spPr>
          <a:xfrm>
            <a:off x="6447231" y="168251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PC</a:t>
            </a:r>
            <a:endParaRPr lang="ko-KR" altLang="en-US" dirty="0"/>
          </a:p>
        </p:txBody>
      </p:sp>
      <p:sp>
        <p:nvSpPr>
          <p:cNvPr id="8" name="원통형 7">
            <a:extLst>
              <a:ext uri="{FF2B5EF4-FFF2-40B4-BE49-F238E27FC236}">
                <a16:creationId xmlns:a16="http://schemas.microsoft.com/office/drawing/2014/main" id="{BB58FC0E-643B-BD3E-1764-17FD7C18D429}"/>
              </a:ext>
            </a:extLst>
          </p:cNvPr>
          <p:cNvSpPr/>
          <p:nvPr/>
        </p:nvSpPr>
        <p:spPr>
          <a:xfrm>
            <a:off x="6038605" y="2051845"/>
            <a:ext cx="1279237" cy="11505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DB</a:t>
            </a:r>
            <a:b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altLang="ko-K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altLang="ko-KR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SqlServer</a:t>
            </a:r>
            <a:r>
              <a:rPr lang="en-US" altLang="ko-K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776B9FB-8C8C-684A-AC33-14C610EC4036}"/>
              </a:ext>
            </a:extLst>
          </p:cNvPr>
          <p:cNvSpPr/>
          <p:nvPr/>
        </p:nvSpPr>
        <p:spPr>
          <a:xfrm>
            <a:off x="5420954" y="3330347"/>
            <a:ext cx="2603982" cy="16576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CFF96-07EC-81E7-E9A8-2EA9C8DCA4D5}"/>
              </a:ext>
            </a:extLst>
          </p:cNvPr>
          <p:cNvSpPr txBox="1"/>
          <p:nvPr/>
        </p:nvSpPr>
        <p:spPr>
          <a:xfrm>
            <a:off x="5512572" y="3378500"/>
            <a:ext cx="1547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IIS or Docker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69718F1-FCEC-3D3F-72BA-9AC10E8754DD}"/>
              </a:ext>
            </a:extLst>
          </p:cNvPr>
          <p:cNvSpPr/>
          <p:nvPr/>
        </p:nvSpPr>
        <p:spPr>
          <a:xfrm>
            <a:off x="625826" y="1792126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CMS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검사장비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26137CCF-D384-7A94-B262-E18B046E0951}"/>
              </a:ext>
            </a:extLst>
          </p:cNvPr>
          <p:cNvSpPr/>
          <p:nvPr/>
        </p:nvSpPr>
        <p:spPr>
          <a:xfrm>
            <a:off x="625826" y="3064380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CMS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검사장비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E7AABAB-5F42-E35F-75E7-D60F4FC960C9}"/>
              </a:ext>
            </a:extLst>
          </p:cNvPr>
          <p:cNvSpPr/>
          <p:nvPr/>
        </p:nvSpPr>
        <p:spPr>
          <a:xfrm>
            <a:off x="625826" y="4377451"/>
            <a:ext cx="1951119" cy="7292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웹브라우저</a:t>
            </a:r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(Client)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A455C516-D093-A683-8194-7F62276E1615}"/>
              </a:ext>
            </a:extLst>
          </p:cNvPr>
          <p:cNvCxnSpPr>
            <a:cxnSpLocks/>
            <a:stCxn id="13" idx="3"/>
            <a:endCxn id="3" idx="1"/>
          </p:cNvCxnSpPr>
          <p:nvPr/>
        </p:nvCxnSpPr>
        <p:spPr>
          <a:xfrm>
            <a:off x="2576945" y="2156746"/>
            <a:ext cx="522370" cy="6810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8C6361C-D235-77BF-1C4C-6B5177C1F67C}"/>
              </a:ext>
            </a:extLst>
          </p:cNvPr>
          <p:cNvCxnSpPr>
            <a:cxnSpLocks/>
            <a:stCxn id="15" idx="3"/>
            <a:endCxn id="3" idx="1"/>
          </p:cNvCxnSpPr>
          <p:nvPr/>
        </p:nvCxnSpPr>
        <p:spPr>
          <a:xfrm flipV="1">
            <a:off x="2576945" y="2837777"/>
            <a:ext cx="522370" cy="5912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4B2E134-4230-F76E-8901-6D432D648CE8}"/>
              </a:ext>
            </a:extLst>
          </p:cNvPr>
          <p:cNvSpPr txBox="1"/>
          <p:nvPr/>
        </p:nvSpPr>
        <p:spPr>
          <a:xfrm>
            <a:off x="4294466" y="3403779"/>
            <a:ext cx="946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HTTP REST</a:t>
            </a:r>
            <a:endParaRPr lang="ko-KR" altLang="en-US" sz="12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FE4E03D-E243-FF4E-A8BF-CDBD346D198F}"/>
              </a:ext>
            </a:extLst>
          </p:cNvPr>
          <p:cNvSpPr/>
          <p:nvPr/>
        </p:nvSpPr>
        <p:spPr>
          <a:xfrm>
            <a:off x="9713587" y="2988424"/>
            <a:ext cx="1951119" cy="72923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OEM PKI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DEDE5059-DABC-7CE8-06E0-73DF6AE58C3A}"/>
              </a:ext>
            </a:extLst>
          </p:cNvPr>
          <p:cNvCxnSpPr>
            <a:cxnSpLocks/>
            <a:stCxn id="40" idx="3"/>
            <a:endCxn id="27" idx="1"/>
          </p:cNvCxnSpPr>
          <p:nvPr/>
        </p:nvCxnSpPr>
        <p:spPr>
          <a:xfrm flipV="1">
            <a:off x="7896220" y="3353044"/>
            <a:ext cx="1817367" cy="5961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60FAACE-03E2-BE1E-2A49-CB5E0D75BE7C}"/>
              </a:ext>
            </a:extLst>
          </p:cNvPr>
          <p:cNvSpPr txBox="1"/>
          <p:nvPr/>
        </p:nvSpPr>
        <p:spPr>
          <a:xfrm>
            <a:off x="8440728" y="3131594"/>
            <a:ext cx="946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HTTP REST</a:t>
            </a:r>
            <a:endParaRPr lang="ko-KR" altLang="en-US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C4468A-9BB2-A77D-9B95-BB2D52C23906}"/>
              </a:ext>
            </a:extLst>
          </p:cNvPr>
          <p:cNvSpPr txBox="1"/>
          <p:nvPr/>
        </p:nvSpPr>
        <p:spPr>
          <a:xfrm>
            <a:off x="1376004" y="2449656"/>
            <a:ext cx="450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…</a:t>
            </a:r>
            <a:endParaRPr lang="ko-KR" altLang="en-US" sz="28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4780D904-7980-C7C0-C8D2-07D388E26D77}"/>
              </a:ext>
            </a:extLst>
          </p:cNvPr>
          <p:cNvCxnSpPr>
            <a:cxnSpLocks/>
            <a:stCxn id="16" idx="3"/>
            <a:endCxn id="41" idx="1"/>
          </p:cNvCxnSpPr>
          <p:nvPr/>
        </p:nvCxnSpPr>
        <p:spPr>
          <a:xfrm flipV="1">
            <a:off x="2576945" y="4620667"/>
            <a:ext cx="3007040" cy="1214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9D47151E-7AB8-65F9-4131-B2F4D4C38FDC}"/>
              </a:ext>
            </a:extLst>
          </p:cNvPr>
          <p:cNvSpPr/>
          <p:nvPr/>
        </p:nvSpPr>
        <p:spPr>
          <a:xfrm>
            <a:off x="5570451" y="3764555"/>
            <a:ext cx="2325769" cy="3693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VPKI API Server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AEF5DA35-CB1C-1943-C752-E78B87B1E33C}"/>
              </a:ext>
            </a:extLst>
          </p:cNvPr>
          <p:cNvSpPr/>
          <p:nvPr/>
        </p:nvSpPr>
        <p:spPr>
          <a:xfrm>
            <a:off x="5583985" y="4436000"/>
            <a:ext cx="2325769" cy="3693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</a:rPr>
              <a:t>VPKI Client Server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577AB748-6D19-EB84-5F81-55D9BB9F6B77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6746870" y="4150611"/>
            <a:ext cx="0" cy="2853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492E0713-078E-0268-15C4-09D5CA82D766}"/>
              </a:ext>
            </a:extLst>
          </p:cNvPr>
          <p:cNvCxnSpPr>
            <a:cxnSpLocks/>
          </p:cNvCxnSpPr>
          <p:nvPr/>
        </p:nvCxnSpPr>
        <p:spPr>
          <a:xfrm flipV="1">
            <a:off x="7085215" y="3183923"/>
            <a:ext cx="0" cy="5621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슬라이드 번호 개체 틀 70">
            <a:extLst>
              <a:ext uri="{FF2B5EF4-FFF2-40B4-BE49-F238E27FC236}">
                <a16:creationId xmlns:a16="http://schemas.microsoft.com/office/drawing/2014/main" id="{EEB1B90F-B945-55B2-9409-CA22525A3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5522A03-9B1C-872F-012E-3F9F1A9022EC}"/>
              </a:ext>
            </a:extLst>
          </p:cNvPr>
          <p:cNvSpPr/>
          <p:nvPr/>
        </p:nvSpPr>
        <p:spPr>
          <a:xfrm>
            <a:off x="3099315" y="2473157"/>
            <a:ext cx="1480719" cy="72923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Mac Address </a:t>
            </a:r>
            <a:r>
              <a:rPr lang="ko-KR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서버</a:t>
            </a: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AE69F685-6812-78E8-CFCC-5E674AAAF9FD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4580034" y="2837777"/>
            <a:ext cx="840920" cy="13213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AB9D1B7-4826-16A8-56FC-9E55B5058F73}"/>
              </a:ext>
            </a:extLst>
          </p:cNvPr>
          <p:cNvSpPr txBox="1"/>
          <p:nvPr/>
        </p:nvSpPr>
        <p:spPr>
          <a:xfrm>
            <a:off x="2392141" y="2564346"/>
            <a:ext cx="64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TCP/IP</a:t>
            </a:r>
            <a:br>
              <a:rPr lang="en-US" altLang="ko-KR" sz="1200" dirty="0"/>
            </a:br>
            <a:r>
              <a:rPr lang="en-US" altLang="ko-KR" sz="1200" dirty="0"/>
              <a:t>Socket</a:t>
            </a:r>
            <a:endParaRPr lang="ko-KR" alt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75E75C-279F-6365-24FA-9FA393B90108}"/>
              </a:ext>
            </a:extLst>
          </p:cNvPr>
          <p:cNvSpPr txBox="1"/>
          <p:nvPr/>
        </p:nvSpPr>
        <p:spPr>
          <a:xfrm>
            <a:off x="7222837" y="5115927"/>
            <a:ext cx="4969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-CMS </a:t>
            </a:r>
            <a:r>
              <a:rPr lang="ko-KR" altLang="en-US" sz="1600" dirty="0"/>
              <a:t>검사장비와 </a:t>
            </a:r>
            <a:r>
              <a:rPr lang="en-US" altLang="ko-KR" sz="1600" dirty="0"/>
              <a:t>Mac Address</a:t>
            </a:r>
            <a:r>
              <a:rPr lang="ko-KR" altLang="en-US" sz="1600" dirty="0"/>
              <a:t>서버간 </a:t>
            </a:r>
            <a:r>
              <a:rPr lang="en-US" altLang="ko-KR" sz="1600" dirty="0"/>
              <a:t>Socket</a:t>
            </a:r>
            <a:r>
              <a:rPr lang="ko-KR" altLang="en-US" sz="1600" dirty="0"/>
              <a:t>통신</a:t>
            </a:r>
            <a:br>
              <a:rPr lang="en-US" altLang="ko-KR" sz="1600" dirty="0"/>
            </a:br>
            <a:r>
              <a:rPr lang="en-US" altLang="ko-KR" sz="1600" dirty="0"/>
              <a:t>-Mac Address</a:t>
            </a:r>
            <a:r>
              <a:rPr lang="ko-KR" altLang="en-US" sz="1600" dirty="0"/>
              <a:t>서버와 </a:t>
            </a:r>
            <a:r>
              <a:rPr lang="en-US" altLang="ko-KR" sz="1600" dirty="0"/>
              <a:t>VPKI</a:t>
            </a:r>
            <a:r>
              <a:rPr lang="ko-KR" altLang="en-US" sz="1600" dirty="0"/>
              <a:t>서버간 </a:t>
            </a:r>
            <a:r>
              <a:rPr lang="en-US" altLang="ko-KR" sz="1600" dirty="0"/>
              <a:t>HTTP REST </a:t>
            </a:r>
            <a:r>
              <a:rPr lang="ko-KR" altLang="en-US" sz="1600" dirty="0"/>
              <a:t>통신</a:t>
            </a:r>
            <a:br>
              <a:rPr lang="en-US" altLang="ko-KR" sz="1600" dirty="0"/>
            </a:br>
            <a:r>
              <a:rPr lang="en-US" altLang="ko-KR" sz="1600" dirty="0"/>
              <a:t>-VPKI</a:t>
            </a:r>
            <a:r>
              <a:rPr lang="ko-KR" altLang="en-US" sz="1600" dirty="0"/>
              <a:t>서버와 </a:t>
            </a:r>
            <a:r>
              <a:rPr lang="en-US" altLang="ko-KR" sz="1600" dirty="0"/>
              <a:t>OEM PKI </a:t>
            </a:r>
            <a:r>
              <a:rPr lang="ko-KR" altLang="en-US" sz="1600" dirty="0"/>
              <a:t>서버간 </a:t>
            </a:r>
            <a:r>
              <a:rPr lang="en-US" altLang="ko-KR" sz="1600" dirty="0"/>
              <a:t>HTTP REST </a:t>
            </a:r>
            <a:r>
              <a:rPr lang="ko-KR" altLang="en-US" sz="1600" dirty="0"/>
              <a:t>통신</a:t>
            </a:r>
            <a:br>
              <a:rPr lang="en-US" altLang="ko-KR" sz="1600" dirty="0"/>
            </a:br>
            <a:r>
              <a:rPr lang="en-US" altLang="ko-KR" sz="1600" dirty="0"/>
              <a:t>-</a:t>
            </a:r>
            <a:r>
              <a:rPr lang="en-US" altLang="ko-KR" sz="1600" dirty="0" err="1"/>
              <a:t>PnC_vPKI_Process</a:t>
            </a:r>
            <a:r>
              <a:rPr lang="en-US" altLang="ko-KR" sz="1600" dirty="0"/>
              <a:t> </a:t>
            </a:r>
            <a:r>
              <a:rPr lang="ko-KR" altLang="en-US" sz="1600" dirty="0"/>
              <a:t>문서 참고</a:t>
            </a:r>
            <a:br>
              <a:rPr lang="en-US" altLang="ko-KR" sz="1600" dirty="0"/>
            </a:br>
            <a:r>
              <a:rPr lang="en-US" altLang="ko-KR" sz="1600" dirty="0"/>
              <a:t>-</a:t>
            </a:r>
            <a:r>
              <a:rPr lang="ko-KR" altLang="en-US" sz="1600" dirty="0"/>
              <a:t>검사장비</a:t>
            </a:r>
            <a:r>
              <a:rPr lang="en-US" altLang="ko-KR" sz="1600" dirty="0"/>
              <a:t>&amp;VPKI</a:t>
            </a:r>
            <a:r>
              <a:rPr lang="ko-KR" altLang="en-US" sz="1600" dirty="0"/>
              <a:t> </a:t>
            </a:r>
            <a:r>
              <a:rPr lang="en-US" altLang="ko-KR" sz="1600" dirty="0"/>
              <a:t>Client</a:t>
            </a:r>
            <a:r>
              <a:rPr lang="ko-KR" altLang="en-US" sz="1600" dirty="0"/>
              <a:t>는 </a:t>
            </a:r>
            <a:r>
              <a:rPr lang="en-US" altLang="ko-KR" sz="1600" dirty="0"/>
              <a:t>DB</a:t>
            </a:r>
            <a:r>
              <a:rPr lang="ko-KR" altLang="en-US" sz="1600" dirty="0"/>
              <a:t>에 접근 불가능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241D6B-FE8B-2A42-E8F2-B67EE80700C0}"/>
              </a:ext>
            </a:extLst>
          </p:cNvPr>
          <p:cNvSpPr txBox="1"/>
          <p:nvPr/>
        </p:nvSpPr>
        <p:spPr>
          <a:xfrm>
            <a:off x="4358322" y="3586088"/>
            <a:ext cx="735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(Socket)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7087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AF141-9392-DDD2-F641-7D1ABB093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API Server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606EBA-C0BE-6AE1-A6B3-64EA663AA507}"/>
              </a:ext>
            </a:extLst>
          </p:cNvPr>
          <p:cNvSpPr txBox="1"/>
          <p:nvPr/>
        </p:nvSpPr>
        <p:spPr>
          <a:xfrm>
            <a:off x="1062181" y="1967345"/>
            <a:ext cx="93841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 err="1"/>
              <a:t>공유받은</a:t>
            </a:r>
            <a:r>
              <a:rPr lang="ko-KR" altLang="en-US" dirty="0"/>
              <a:t> 문서 기반으로 개발 </a:t>
            </a:r>
            <a:r>
              <a:rPr lang="en-US" altLang="ko-KR" dirty="0"/>
              <a:t>(</a:t>
            </a:r>
            <a:r>
              <a:rPr lang="ko-KR" altLang="en-US" dirty="0"/>
              <a:t>기능 및 </a:t>
            </a:r>
            <a:r>
              <a:rPr lang="ko-KR" altLang="en-US" dirty="0" err="1"/>
              <a:t>메소드명</a:t>
            </a:r>
            <a:r>
              <a:rPr lang="en-US" altLang="ko-KR" dirty="0"/>
              <a:t>, </a:t>
            </a:r>
            <a:r>
              <a:rPr lang="ko-KR" altLang="en-US" dirty="0"/>
              <a:t>데이터 등</a:t>
            </a:r>
            <a:r>
              <a:rPr lang="en-US" altLang="ko-KR" dirty="0"/>
              <a:t>)</a:t>
            </a:r>
          </a:p>
          <a:p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err="1"/>
              <a:t>.net</a:t>
            </a:r>
            <a:r>
              <a:rPr lang="en-US" altLang="ko-KR" dirty="0"/>
              <a:t> </a:t>
            </a:r>
            <a:r>
              <a:rPr lang="en-US" altLang="ko-KR" dirty="0" err="1"/>
              <a:t>WebAPI</a:t>
            </a:r>
            <a:r>
              <a:rPr lang="en-US" altLang="ko-KR" dirty="0"/>
              <a:t> </a:t>
            </a:r>
            <a:r>
              <a:rPr lang="ko-KR" altLang="en-US" dirty="0"/>
              <a:t>템플릿</a:t>
            </a:r>
            <a:r>
              <a:rPr lang="en-US" altLang="ko-KR" dirty="0"/>
              <a:t>(REAT API)</a:t>
            </a:r>
            <a:r>
              <a:rPr lang="ko-KR" altLang="en-US" dirty="0"/>
              <a:t>으로 개발 </a:t>
            </a:r>
            <a:r>
              <a:rPr lang="en-US" altLang="ko-KR" dirty="0"/>
              <a:t>(</a:t>
            </a:r>
            <a:r>
              <a:rPr lang="ko-KR" altLang="en-US" dirty="0"/>
              <a:t>웹서버</a:t>
            </a:r>
            <a:r>
              <a:rPr lang="en-US" altLang="ko-KR" dirty="0"/>
              <a:t>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.net8 SDK</a:t>
            </a:r>
            <a:r>
              <a:rPr lang="ko-KR" altLang="en-US" dirty="0"/>
              <a:t>로 개발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웹서버로 운영 </a:t>
            </a:r>
            <a:r>
              <a:rPr lang="en-US" altLang="ko-KR" dirty="0"/>
              <a:t>(IIS or Docker)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원활한 테스트 가능하도록 개발</a:t>
            </a:r>
            <a:r>
              <a:rPr lang="en-US" altLang="ko-KR" dirty="0"/>
              <a:t>, </a:t>
            </a:r>
            <a:r>
              <a:rPr lang="ko-KR" altLang="en-US" dirty="0"/>
              <a:t>디버깅 단계에서 </a:t>
            </a:r>
            <a:r>
              <a:rPr lang="en-US" altLang="ko-KR" dirty="0"/>
              <a:t>Swagger </a:t>
            </a:r>
            <a:r>
              <a:rPr lang="ko-KR" altLang="en-US" dirty="0"/>
              <a:t>기능 제공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</a:t>
            </a:r>
            <a:r>
              <a:rPr lang="ko-KR" altLang="en-US" dirty="0"/>
              <a:t> </a:t>
            </a:r>
            <a:r>
              <a:rPr lang="en-US" altLang="ko-KR" dirty="0"/>
              <a:t>DB(</a:t>
            </a:r>
            <a:r>
              <a:rPr lang="en-US" altLang="ko-KR" dirty="0" err="1"/>
              <a:t>SqlServer</a:t>
            </a:r>
            <a:r>
              <a:rPr lang="en-US" altLang="ko-KR" dirty="0"/>
              <a:t>)</a:t>
            </a:r>
            <a:r>
              <a:rPr lang="ko-KR" altLang="en-US" dirty="0"/>
              <a:t>에 결과</a:t>
            </a:r>
            <a:r>
              <a:rPr lang="en-US" altLang="ko-KR" dirty="0"/>
              <a:t>, </a:t>
            </a:r>
            <a:r>
              <a:rPr lang="ko-KR" altLang="en-US" dirty="0" err="1"/>
              <a:t>로그등</a:t>
            </a:r>
            <a:r>
              <a:rPr lang="ko-KR" altLang="en-US" dirty="0"/>
              <a:t> 데이터 저장</a:t>
            </a:r>
            <a:r>
              <a:rPr lang="en-US" altLang="ko-KR" dirty="0"/>
              <a:t>,</a:t>
            </a:r>
            <a:r>
              <a:rPr lang="ko-KR" altLang="en-US" dirty="0"/>
              <a:t>관리 </a:t>
            </a:r>
            <a:r>
              <a:rPr lang="en-US" altLang="ko-KR" dirty="0"/>
              <a:t>(</a:t>
            </a:r>
            <a:r>
              <a:rPr lang="en-US" altLang="ko-KR" dirty="0" err="1"/>
              <a:t>EFCore</a:t>
            </a:r>
            <a:r>
              <a:rPr lang="en-US" altLang="ko-KR" dirty="0"/>
              <a:t> </a:t>
            </a:r>
            <a:r>
              <a:rPr lang="ko-KR" altLang="en-US" dirty="0"/>
              <a:t>사용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F531F1AD-3091-53EB-D058-30DB9A4E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925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CBBE-E912-BCC5-0742-DE66B583D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F4B695-22CB-630A-707F-72077A37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API Server Example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8172392-54FF-6AA8-56A5-62962A711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13288"/>
            <a:ext cx="4900788" cy="41947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2E99BD2-BD76-0B37-989F-9A0306241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553" y="1513288"/>
            <a:ext cx="4626229" cy="3128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5FF76A-D602-6FBF-A583-F7090C0E7B55}"/>
              </a:ext>
            </a:extLst>
          </p:cNvPr>
          <p:cNvSpPr txBox="1"/>
          <p:nvPr/>
        </p:nvSpPr>
        <p:spPr>
          <a:xfrm>
            <a:off x="2273765" y="5800437"/>
            <a:ext cx="2029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Swagger Example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E23B7D-EBD1-3D88-CEB4-1D9648E4E6A4}"/>
              </a:ext>
            </a:extLst>
          </p:cNvPr>
          <p:cNvSpPr txBox="1"/>
          <p:nvPr/>
        </p:nvSpPr>
        <p:spPr>
          <a:xfrm>
            <a:off x="7537304" y="4798289"/>
            <a:ext cx="269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WebAPI</a:t>
            </a:r>
            <a:r>
              <a:rPr lang="ko-KR" altLang="en-US" dirty="0"/>
              <a:t> </a:t>
            </a:r>
            <a:r>
              <a:rPr lang="en-US" altLang="ko-KR" dirty="0"/>
              <a:t>Server</a:t>
            </a:r>
            <a:r>
              <a:rPr lang="ko-KR" altLang="en-US" dirty="0"/>
              <a:t> </a:t>
            </a:r>
            <a:r>
              <a:rPr lang="en-US" altLang="ko-KR" dirty="0"/>
              <a:t>Example</a:t>
            </a:r>
            <a:endParaRPr lang="ko-KR" altLang="en-US" dirty="0"/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5B15A8C-D6A7-FB92-DA69-7F06A058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65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F0475-3F07-10E2-7173-99536BF3B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B8C235-1999-51F5-770E-0AE8739A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Client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B7DB20-DA04-7990-4B32-B8D5E416C446}"/>
              </a:ext>
            </a:extLst>
          </p:cNvPr>
          <p:cNvSpPr txBox="1"/>
          <p:nvPr/>
        </p:nvSpPr>
        <p:spPr>
          <a:xfrm>
            <a:off x="1052945" y="1967345"/>
            <a:ext cx="93841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err="1"/>
              <a:t>Blazor</a:t>
            </a:r>
            <a:r>
              <a:rPr lang="en-US" altLang="ko-KR" dirty="0"/>
              <a:t> Web App</a:t>
            </a:r>
            <a:r>
              <a:rPr lang="ko-KR" altLang="en-US" dirty="0"/>
              <a:t>으로 개발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.net8 SDK</a:t>
            </a:r>
            <a:r>
              <a:rPr lang="ko-KR" altLang="en-US" dirty="0"/>
              <a:t>로 개발</a:t>
            </a:r>
            <a:endParaRPr lang="en-US" altLang="ko-KR" dirty="0"/>
          </a:p>
          <a:p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웹서버로 운영 </a:t>
            </a:r>
            <a:r>
              <a:rPr lang="en-US" altLang="ko-KR" dirty="0"/>
              <a:t>(IIS or Docker)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웹 브라우저</a:t>
            </a:r>
            <a:r>
              <a:rPr lang="en-US" altLang="ko-KR" dirty="0"/>
              <a:t>(ex. Chrome, Edge)</a:t>
            </a:r>
            <a:r>
              <a:rPr lang="ko-KR" altLang="en-US" dirty="0"/>
              <a:t>로</a:t>
            </a:r>
            <a:r>
              <a:rPr lang="en-US" altLang="ko-KR" dirty="0"/>
              <a:t> </a:t>
            </a:r>
            <a:r>
              <a:rPr lang="ko-KR" altLang="en-US" dirty="0"/>
              <a:t>접속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DB</a:t>
            </a:r>
            <a:r>
              <a:rPr lang="ko-KR" altLang="en-US" dirty="0"/>
              <a:t>에 저장된 결과</a:t>
            </a:r>
            <a:r>
              <a:rPr lang="en-US" altLang="ko-KR" dirty="0"/>
              <a:t>, </a:t>
            </a:r>
            <a:r>
              <a:rPr lang="ko-KR" altLang="en-US" dirty="0"/>
              <a:t>로그 등 확인 기능 </a:t>
            </a:r>
            <a:r>
              <a:rPr lang="en-US" altLang="ko-KR" dirty="0"/>
              <a:t>(VPKI</a:t>
            </a:r>
            <a:r>
              <a:rPr lang="ko-KR" altLang="en-US" dirty="0"/>
              <a:t>에 관련된 데이터</a:t>
            </a:r>
            <a:r>
              <a:rPr lang="en-US" altLang="ko-KR" dirty="0"/>
              <a:t>)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</a:t>
            </a:r>
            <a:r>
              <a:rPr lang="ko-KR" altLang="en-US" dirty="0"/>
              <a:t>조회된 데이터 </a:t>
            </a:r>
            <a:r>
              <a:rPr lang="en-US" altLang="ko-KR" dirty="0"/>
              <a:t>Export </a:t>
            </a:r>
            <a:r>
              <a:rPr lang="ko-KR" altLang="en-US" dirty="0"/>
              <a:t>기능 </a:t>
            </a:r>
            <a:r>
              <a:rPr lang="en-US" altLang="ko-KR" dirty="0"/>
              <a:t>(xlsx, csv </a:t>
            </a:r>
            <a:r>
              <a:rPr lang="ko-KR" altLang="en-US" dirty="0"/>
              <a:t>등</a:t>
            </a:r>
            <a:r>
              <a:rPr lang="en-US" altLang="ko-KR" dirty="0"/>
              <a:t>)</a:t>
            </a:r>
          </a:p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BE45D3-EAE0-7309-5CBB-B2FF0EA0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584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83F52-00C3-BA1F-B06A-44E876417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FD3795-2DF8-7C3C-470B-FBA2F920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Client Example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0BD0D3E-BF6E-4C7C-A3CC-C6914C7AA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1" y="1542472"/>
            <a:ext cx="5425922" cy="35744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2F6097-C3B0-23DD-0DFF-BCCC5BB92590}"/>
              </a:ext>
            </a:extLst>
          </p:cNvPr>
          <p:cNvSpPr txBox="1"/>
          <p:nvPr/>
        </p:nvSpPr>
        <p:spPr>
          <a:xfrm>
            <a:off x="2533705" y="5232401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Client App Example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82BB8AD-6D57-0193-287C-1AB8BFCA7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405" y="1542472"/>
            <a:ext cx="5012449" cy="32005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6D9128-3436-809C-0D24-C0AA9D8B8262}"/>
              </a:ext>
            </a:extLst>
          </p:cNvPr>
          <p:cNvSpPr txBox="1"/>
          <p:nvPr/>
        </p:nvSpPr>
        <p:spPr>
          <a:xfrm>
            <a:off x="8022381" y="4863069"/>
            <a:ext cx="237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Client Sever Example</a:t>
            </a:r>
            <a:endParaRPr lang="ko-KR" altLang="en-US" dirty="0"/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3990AAE5-BA71-233A-B147-20C3F71ED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773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99B5-BDBF-B595-7552-227F0191F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B8185E-8324-F396-F466-B6C9A6FB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VPKI DB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707FB9-36AE-D0C6-E079-CD2482112A30}"/>
              </a:ext>
            </a:extLst>
          </p:cNvPr>
          <p:cNvSpPr txBox="1"/>
          <p:nvPr/>
        </p:nvSpPr>
        <p:spPr>
          <a:xfrm>
            <a:off x="1052945" y="1967345"/>
            <a:ext cx="93841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err="1"/>
              <a:t>SqlServer</a:t>
            </a:r>
            <a:r>
              <a:rPr lang="ko-KR" altLang="en-US" dirty="0"/>
              <a:t>로 개발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VPKI </a:t>
            </a:r>
            <a:r>
              <a:rPr lang="ko-KR" altLang="en-US" dirty="0"/>
              <a:t>정보</a:t>
            </a:r>
            <a:r>
              <a:rPr lang="en-US" altLang="ko-KR" dirty="0"/>
              <a:t>, </a:t>
            </a:r>
            <a:r>
              <a:rPr lang="ko-KR" altLang="en-US" dirty="0"/>
              <a:t>로그 등 저장</a:t>
            </a:r>
            <a:r>
              <a:rPr lang="en-US" altLang="ko-KR" dirty="0"/>
              <a:t>, </a:t>
            </a:r>
            <a:r>
              <a:rPr lang="ko-KR" altLang="en-US" dirty="0"/>
              <a:t>관리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VPKI.API</a:t>
            </a:r>
            <a:r>
              <a:rPr lang="ko-KR" altLang="en-US" dirty="0"/>
              <a:t>만 접근가능</a:t>
            </a:r>
            <a:r>
              <a:rPr lang="en-US" altLang="ko-KR" dirty="0"/>
              <a:t>, </a:t>
            </a:r>
            <a:r>
              <a:rPr lang="ko-KR" altLang="en-US" dirty="0"/>
              <a:t>검사 장비</a:t>
            </a:r>
            <a:r>
              <a:rPr lang="en-US" altLang="ko-KR" dirty="0"/>
              <a:t>&amp;</a:t>
            </a:r>
            <a:r>
              <a:rPr lang="en-US" altLang="ko-KR" dirty="0" err="1"/>
              <a:t>VPKI.Client</a:t>
            </a:r>
            <a:r>
              <a:rPr lang="ko-KR" altLang="en-US" dirty="0"/>
              <a:t>에서 접근 불가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C62406-02AE-E1C7-2532-BDAB0023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9AE9E-C29F-41F0-876D-05CEFA63CA9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08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0FC0D-DE55-7DA5-5393-1E815555F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F3BFB-B5AA-EF4E-D456-5327A9311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5454"/>
            <a:ext cx="9144000" cy="1071563"/>
          </a:xfrm>
        </p:spPr>
        <p:txBody>
          <a:bodyPr/>
          <a:lstStyle/>
          <a:p>
            <a:r>
              <a:rPr lang="en-US" altLang="ko-KR" dirty="0"/>
              <a:t>VPKI </a:t>
            </a:r>
            <a:r>
              <a:rPr lang="ko-KR" altLang="en-US" dirty="0"/>
              <a:t>서버 개발 계획서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1EB450D8-BA60-14B4-4AF7-7A7ACE90C498}"/>
              </a:ext>
            </a:extLst>
          </p:cNvPr>
          <p:cNvSpPr txBox="1">
            <a:spLocks/>
          </p:cNvSpPr>
          <p:nvPr/>
        </p:nvSpPr>
        <p:spPr>
          <a:xfrm>
            <a:off x="1524000" y="3429000"/>
            <a:ext cx="9144000" cy="5586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/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2359633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520</Words>
  <Application>Microsoft Office PowerPoint</Application>
  <PresentationFormat>와이드스크린</PresentationFormat>
  <Paragraphs>87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VPKI 서버 개발 계획서</vt:lpstr>
      <vt:lpstr>PowerPoint 프레젠테이션</vt:lpstr>
      <vt:lpstr>VPKI 서버 개발 예상 일정</vt:lpstr>
      <vt:lpstr>VPKI 서버 구성 Case1</vt:lpstr>
      <vt:lpstr>VPKI 서버 구성 Case2</vt:lpstr>
      <vt:lpstr>VPKI API Server</vt:lpstr>
      <vt:lpstr>VPKI API Server Example</vt:lpstr>
      <vt:lpstr>VPKI Client</vt:lpstr>
      <vt:lpstr>VPKI Client Example</vt:lpstr>
      <vt:lpstr>VPKI DB</vt:lpstr>
      <vt:lpstr>VPKI 서버 개발 계획서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SystemX</dc:creator>
  <cp:lastModifiedBy>SystemX</cp:lastModifiedBy>
  <cp:revision>197</cp:revision>
  <dcterms:created xsi:type="dcterms:W3CDTF">2024-11-03T23:31:28Z</dcterms:created>
  <dcterms:modified xsi:type="dcterms:W3CDTF">2024-11-12T00:21:25Z</dcterms:modified>
</cp:coreProperties>
</file>