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83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1F42FF3-F7E0-B8CC-5EE2-358940D1AB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3F5A80E6-5817-DE54-8110-91380C4DFF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B305FAD-CA4A-EA76-A208-50D9AB2052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F01C2-7BD0-4203-A550-28DF21810D40}" type="datetimeFigureOut">
              <a:rPr lang="ko-KR" altLang="en-US" smtClean="0"/>
              <a:t>2025-01-21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9546D8A-59CB-B9C2-3AB0-3D95521DA4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08D42E8-C5B8-7923-A700-F5434226EC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A732DF-083A-4860-A808-80DAD287120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985073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CF8272D-8896-4BD7-2214-72CDEEA742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D7A5075C-F9CA-397F-A899-3CD198259F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612A2C8-DDE6-466A-C3F0-FFF65F9D45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F01C2-7BD0-4203-A550-28DF21810D40}" type="datetimeFigureOut">
              <a:rPr lang="ko-KR" altLang="en-US" smtClean="0"/>
              <a:t>2025-01-21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C6EE1AB-A754-0C98-4F1C-E6A4019D03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47119BF-86B9-D1D4-35D7-32DCC93B23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A732DF-083A-4860-A808-80DAD287120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798796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3CE26D4-4BFD-C5FE-9F16-73BCC3E84F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859FE1B8-7356-FBA0-C830-F4C3252E81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9B48A8E-D105-670B-D10B-55CD821443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F01C2-7BD0-4203-A550-28DF21810D40}" type="datetimeFigureOut">
              <a:rPr lang="ko-KR" altLang="en-US" smtClean="0"/>
              <a:t>2025-01-21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3366431-5278-7CF7-475E-48F8E55623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C09C9E2-40C1-0783-3FE1-97137DEF8A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A732DF-083A-4860-A808-80DAD287120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064110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3F8BE74-E3D5-844E-59BC-6336B7E455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EF867B8-5EF7-36BE-956B-3ACD4A729D9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4D8E1AB2-FCEA-5C74-28D4-3E4C20FDD2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E683491B-9656-3D86-3676-469A78C2E1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F01C2-7BD0-4203-A550-28DF21810D40}" type="datetimeFigureOut">
              <a:rPr lang="ko-KR" altLang="en-US" smtClean="0"/>
              <a:t>2025-01-21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6267AF5C-E635-D447-5A78-D0BA16760E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3CF8656-0FAD-CFCA-F138-12240C27E7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A732DF-083A-4860-A808-80DAD287120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797345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18B7AF3-3AE0-CEE4-5A39-E7EF3E5D2A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BA340638-FAF3-FD34-0393-5121668058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51922568-B857-1A82-A391-EDF404BCDC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DC3502A7-7787-D8C7-C274-425868B455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35D835AB-84B2-C4B9-9D7B-308D993419A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47AD386C-E0ED-60D5-F2F6-EA34C6A786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F01C2-7BD0-4203-A550-28DF21810D40}" type="datetimeFigureOut">
              <a:rPr lang="ko-KR" altLang="en-US" smtClean="0"/>
              <a:t>2025-01-21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DBAB3589-368A-E71E-1552-01E8F6BFF0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07313983-1A61-1CDC-DC37-E0277EC195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A732DF-083A-4860-A808-80DAD287120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252360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BBC2597-8414-3C71-F780-1D3208B6EE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C122E702-4B37-489A-7A25-FB2D7A12BC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F01C2-7BD0-4203-A550-28DF21810D40}" type="datetimeFigureOut">
              <a:rPr lang="ko-KR" altLang="en-US" smtClean="0"/>
              <a:t>2025-01-21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52926942-7782-01A0-B22E-F2EE1974B0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E1FCB68C-4A50-F5DB-C7AB-708C66E2C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A732DF-083A-4860-A808-80DAD287120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421054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6808B987-C461-0CBC-E431-328A67BC35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F01C2-7BD0-4203-A550-28DF21810D40}" type="datetimeFigureOut">
              <a:rPr lang="ko-KR" altLang="en-US" smtClean="0"/>
              <a:t>2025-01-21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ECDF15A3-5B67-F227-3CB7-6BFA877BA0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5B0B12C-3AD6-514F-7840-E91A0C8D51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A732DF-083A-4860-A808-80DAD287120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851215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B96A6AB-D43D-57A1-3109-F8D14BACD2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BC7343EA-F001-8BB2-C3D7-6E4752BA6D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F689D070-8A2E-E9F8-11A7-498CB672CA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45F00F90-6206-F189-6235-A45909CFCC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F01C2-7BD0-4203-A550-28DF21810D40}" type="datetimeFigureOut">
              <a:rPr lang="ko-KR" altLang="en-US" smtClean="0"/>
              <a:t>2025-01-21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792C3387-5933-DE46-A94B-5652504AA0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9524A1B1-38A6-A544-4C48-B3EBBB6FA6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A732DF-083A-4860-A808-80DAD287120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901964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2BDAA64-A2DC-4407-FC94-0D2F857C00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DBFE3E68-799C-D91D-1AE6-1FD2A7C8FE5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05C58A5B-006C-CBA6-CAA5-1ADAAB7D33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8BC39D01-3817-1A53-D700-657F506A9F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F01C2-7BD0-4203-A550-28DF21810D40}" type="datetimeFigureOut">
              <a:rPr lang="ko-KR" altLang="en-US" smtClean="0"/>
              <a:t>2025-01-21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D1D45BDA-4FFE-32B3-17C6-DAF4D368E5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DC98CC10-7072-3342-B9DC-32BF792D15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A732DF-083A-4860-A808-80DAD287120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10518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E0667DD-EAAB-1473-CC2F-A38562B7EA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0F69F206-8C7A-9EF0-B10F-A2D66036AD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405F030-AB4F-6E7E-6921-A1F78A0903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F01C2-7BD0-4203-A550-28DF21810D40}" type="datetimeFigureOut">
              <a:rPr lang="ko-KR" altLang="en-US" smtClean="0"/>
              <a:t>2025-01-21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87DB4F7-ED6C-9DCA-C6F7-FA2A7E7B86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9E8A991-E9C8-16B0-7BF0-EC5C896330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A732DF-083A-4860-A808-80DAD287120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943158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74F5654D-8C2F-E93B-9FEB-2853836CD7E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929EE019-01BD-808E-2A6E-48F4F410CB5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A1F3838-1086-0AC7-3ED8-87517D3B1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F01C2-7BD0-4203-A550-28DF21810D40}" type="datetimeFigureOut">
              <a:rPr lang="ko-KR" altLang="en-US" smtClean="0"/>
              <a:t>2025-01-21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310A10D-819F-36CA-92A2-1F224AA731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8C1BFD43-0361-6169-156A-67BBE31B83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A732DF-083A-4860-A808-80DAD287120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113219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E1196FAE-E5CD-B7C5-F887-9B9F89B3C2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EA90BB00-A2BB-9268-8DD9-6504427A31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82FF43C-60E5-CC45-A50F-2CB320013F9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8F01C2-7BD0-4203-A550-28DF21810D40}" type="datetimeFigureOut">
              <a:rPr lang="ko-KR" altLang="en-US" smtClean="0"/>
              <a:t>2025-01-21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00C5AF3-60BD-7430-87C6-0761FA651A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A9F8364E-9F14-9E3E-F0A9-339F56EDEB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A732DF-083A-4860-A808-80DAD287120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09814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localhost:8080/swagger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localhost:8000/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2880573-E971-F0E9-4841-CD0FEB35F28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/>
              <a:t>VPKI </a:t>
            </a:r>
            <a:r>
              <a:rPr lang="ko-KR" altLang="en-US" dirty="0"/>
              <a:t>셋업 매뉴얼</a:t>
            </a:r>
          </a:p>
        </p:txBody>
      </p:sp>
    </p:spTree>
    <p:extLst>
      <p:ext uri="{BB962C8B-B14F-4D97-AF65-F5344CB8AC3E}">
        <p14:creationId xmlns:p14="http://schemas.microsoft.com/office/powerpoint/2010/main" val="18953003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표 3">
            <a:extLst>
              <a:ext uri="{FF2B5EF4-FFF2-40B4-BE49-F238E27FC236}">
                <a16:creationId xmlns:a16="http://schemas.microsoft.com/office/drawing/2014/main" id="{FD9467C4-534D-9081-252F-D250A1C650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6939164"/>
              </p:ext>
            </p:extLst>
          </p:nvPr>
        </p:nvGraphicFramePr>
        <p:xfrm>
          <a:off x="838200" y="1825625"/>
          <a:ext cx="10515597" cy="333432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98600">
                  <a:extLst>
                    <a:ext uri="{9D8B030D-6E8A-4147-A177-3AD203B41FA5}">
                      <a16:colId xmlns:a16="http://schemas.microsoft.com/office/drawing/2014/main" val="3740923936"/>
                    </a:ext>
                  </a:extLst>
                </a:gridCol>
                <a:gridCol w="7038109">
                  <a:extLst>
                    <a:ext uri="{9D8B030D-6E8A-4147-A177-3AD203B41FA5}">
                      <a16:colId xmlns:a16="http://schemas.microsoft.com/office/drawing/2014/main" val="1340630215"/>
                    </a:ext>
                  </a:extLst>
                </a:gridCol>
                <a:gridCol w="1978888">
                  <a:extLst>
                    <a:ext uri="{9D8B030D-6E8A-4147-A177-3AD203B41FA5}">
                      <a16:colId xmlns:a16="http://schemas.microsoft.com/office/drawing/2014/main" val="1637504522"/>
                    </a:ext>
                  </a:extLst>
                </a:gridCol>
              </a:tblGrid>
              <a:tr h="416791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/>
                        <a:t>날짜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/>
                        <a:t>내용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/>
                        <a:t>비고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5997804"/>
                  </a:ext>
                </a:extLst>
              </a:tr>
              <a:tr h="416791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/>
                        <a:t>2025.01.21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/>
                        <a:t>VPKI </a:t>
                      </a:r>
                      <a:r>
                        <a:rPr lang="ko-KR" altLang="en-US" dirty="0"/>
                        <a:t>서버 셋업 매뉴얼 작성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7300649"/>
                  </a:ext>
                </a:extLst>
              </a:tr>
              <a:tr h="416791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4060687"/>
                  </a:ext>
                </a:extLst>
              </a:tr>
              <a:tr h="416791"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6185411"/>
                  </a:ext>
                </a:extLst>
              </a:tr>
              <a:tr h="416791"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6433179"/>
                  </a:ext>
                </a:extLst>
              </a:tr>
              <a:tr h="416791"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5036265"/>
                  </a:ext>
                </a:extLst>
              </a:tr>
              <a:tr h="416791"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1902094"/>
                  </a:ext>
                </a:extLst>
              </a:tr>
              <a:tr h="416791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08533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123543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75A9164-C29C-0ABA-F38C-47C06B85B8E1}"/>
              </a:ext>
            </a:extLst>
          </p:cNvPr>
          <p:cNvSpPr txBox="1"/>
          <p:nvPr/>
        </p:nvSpPr>
        <p:spPr>
          <a:xfrm>
            <a:off x="665018" y="711200"/>
            <a:ext cx="19111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1. </a:t>
            </a:r>
            <a:r>
              <a:rPr lang="ko-KR" altLang="en-US" dirty="0"/>
              <a:t>프로젝트 구성</a:t>
            </a: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949B1F24-F581-0D62-6CB7-87F1FCACC5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4701" y="1293285"/>
            <a:ext cx="2410161" cy="1352739"/>
          </a:xfrm>
          <a:prstGeom prst="rect">
            <a:avLst/>
          </a:prstGeom>
        </p:spPr>
      </p:pic>
      <p:graphicFrame>
        <p:nvGraphicFramePr>
          <p:cNvPr id="8" name="표 7">
            <a:extLst>
              <a:ext uri="{FF2B5EF4-FFF2-40B4-BE49-F238E27FC236}">
                <a16:creationId xmlns:a16="http://schemas.microsoft.com/office/drawing/2014/main" id="{938A14A1-F8C7-57D1-C11C-E01FE506D8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5572374"/>
              </p:ext>
            </p:extLst>
          </p:nvPr>
        </p:nvGraphicFramePr>
        <p:xfrm>
          <a:off x="974701" y="2858777"/>
          <a:ext cx="9539117" cy="302470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59440">
                  <a:extLst>
                    <a:ext uri="{9D8B030D-6E8A-4147-A177-3AD203B41FA5}">
                      <a16:colId xmlns:a16="http://schemas.microsoft.com/office/drawing/2014/main" val="3740923936"/>
                    </a:ext>
                  </a:extLst>
                </a:gridCol>
                <a:gridCol w="6384549">
                  <a:extLst>
                    <a:ext uri="{9D8B030D-6E8A-4147-A177-3AD203B41FA5}">
                      <a16:colId xmlns:a16="http://schemas.microsoft.com/office/drawing/2014/main" val="1340630215"/>
                    </a:ext>
                  </a:extLst>
                </a:gridCol>
                <a:gridCol w="1795128">
                  <a:extLst>
                    <a:ext uri="{9D8B030D-6E8A-4147-A177-3AD203B41FA5}">
                      <a16:colId xmlns:a16="http://schemas.microsoft.com/office/drawing/2014/main" val="1637504522"/>
                    </a:ext>
                  </a:extLst>
                </a:gridCol>
              </a:tblGrid>
              <a:tr h="378088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/>
                        <a:t>이름</a:t>
                      </a:r>
                    </a:p>
                  </a:txBody>
                  <a:tcPr marL="82949" marR="82949" marT="41474" marB="41474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/>
                        <a:t>내용</a:t>
                      </a:r>
                    </a:p>
                  </a:txBody>
                  <a:tcPr marL="82949" marR="82949" marT="41474" marB="41474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 marL="82949" marR="82949" marT="41474" marB="41474"/>
                </a:tc>
                <a:extLst>
                  <a:ext uri="{0D108BD9-81ED-4DB2-BD59-A6C34878D82A}">
                    <a16:rowId xmlns:a16="http://schemas.microsoft.com/office/drawing/2014/main" val="1575997804"/>
                  </a:ext>
                </a:extLst>
              </a:tr>
              <a:tr h="378088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dirty="0"/>
                        <a:t>Doc</a:t>
                      </a:r>
                      <a:endParaRPr lang="ko-KR" altLang="en-US" sz="1600" dirty="0"/>
                    </a:p>
                  </a:txBody>
                  <a:tcPr marL="82949" marR="82949" marT="41474" marB="41474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/>
                        <a:t>프로젝트 관련 진행 문서</a:t>
                      </a:r>
                    </a:p>
                  </a:txBody>
                  <a:tcPr marL="82949" marR="82949" marT="41474" marB="41474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 marL="82949" marR="82949" marT="41474" marB="41474"/>
                </a:tc>
                <a:extLst>
                  <a:ext uri="{0D108BD9-81ED-4DB2-BD59-A6C34878D82A}">
                    <a16:rowId xmlns:a16="http://schemas.microsoft.com/office/drawing/2014/main" val="2557300649"/>
                  </a:ext>
                </a:extLst>
              </a:tr>
              <a:tr h="378088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dirty="0"/>
                        <a:t>Tools</a:t>
                      </a:r>
                      <a:endParaRPr lang="ko-KR" altLang="en-US" sz="1600" dirty="0"/>
                    </a:p>
                  </a:txBody>
                  <a:tcPr marL="82949" marR="82949" marT="41474" marB="41474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/>
                        <a:t>기초 설정</a:t>
                      </a:r>
                      <a:r>
                        <a:rPr lang="en-US" altLang="ko-KR" sz="1600" dirty="0"/>
                        <a:t>, </a:t>
                      </a:r>
                      <a:r>
                        <a:rPr lang="ko-KR" altLang="en-US" sz="1600" dirty="0" err="1"/>
                        <a:t>도커</a:t>
                      </a:r>
                      <a:r>
                        <a:rPr lang="ko-KR" altLang="en-US" sz="1600" dirty="0"/>
                        <a:t> 설정 관련 배치 스크립트 등</a:t>
                      </a:r>
                    </a:p>
                  </a:txBody>
                  <a:tcPr marL="82949" marR="82949" marT="41474" marB="41474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600"/>
                    </a:p>
                  </a:txBody>
                  <a:tcPr marL="82949" marR="82949" marT="41474" marB="41474"/>
                </a:tc>
                <a:extLst>
                  <a:ext uri="{0D108BD9-81ED-4DB2-BD59-A6C34878D82A}">
                    <a16:rowId xmlns:a16="http://schemas.microsoft.com/office/drawing/2014/main" val="504060687"/>
                  </a:ext>
                </a:extLst>
              </a:tr>
              <a:tr h="378088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dirty="0"/>
                        <a:t>Utils</a:t>
                      </a:r>
                      <a:endParaRPr lang="ko-KR" altLang="en-US" sz="1600" dirty="0"/>
                    </a:p>
                  </a:txBody>
                  <a:tcPr marL="82949" marR="82949" marT="41474" marB="41474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/>
                        <a:t>프로젝트 빌드에 필요한 스크립트</a:t>
                      </a:r>
                    </a:p>
                  </a:txBody>
                  <a:tcPr marL="82949" marR="82949" marT="41474" marB="41474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 marL="82949" marR="82949" marT="41474" marB="41474"/>
                </a:tc>
                <a:extLst>
                  <a:ext uri="{0D108BD9-81ED-4DB2-BD59-A6C34878D82A}">
                    <a16:rowId xmlns:a16="http://schemas.microsoft.com/office/drawing/2014/main" val="3986185411"/>
                  </a:ext>
                </a:extLst>
              </a:tr>
              <a:tr h="378088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dirty="0"/>
                        <a:t>VPKI</a:t>
                      </a:r>
                      <a:endParaRPr lang="ko-KR" altLang="en-US" sz="1600" dirty="0"/>
                    </a:p>
                  </a:txBody>
                  <a:tcPr marL="82949" marR="82949" marT="41474" marB="41474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dirty="0"/>
                        <a:t>VPKI </a:t>
                      </a:r>
                      <a:r>
                        <a:rPr lang="ko-KR" altLang="en-US" sz="1600" dirty="0"/>
                        <a:t>프로젝트 관련 소스코드</a:t>
                      </a:r>
                    </a:p>
                  </a:txBody>
                  <a:tcPr marL="82949" marR="82949" marT="41474" marB="41474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600"/>
                    </a:p>
                  </a:txBody>
                  <a:tcPr marL="82949" marR="82949" marT="41474" marB="41474"/>
                </a:tc>
                <a:extLst>
                  <a:ext uri="{0D108BD9-81ED-4DB2-BD59-A6C34878D82A}">
                    <a16:rowId xmlns:a16="http://schemas.microsoft.com/office/drawing/2014/main" val="4176433179"/>
                  </a:ext>
                </a:extLst>
              </a:tr>
              <a:tr h="378088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dirty="0"/>
                        <a:t>VPKI.DB</a:t>
                      </a:r>
                      <a:endParaRPr lang="ko-KR" altLang="en-US" sz="1600" dirty="0"/>
                    </a:p>
                  </a:txBody>
                  <a:tcPr marL="82949" marR="82949" marT="41474" marB="41474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dirty="0"/>
                        <a:t>VPKI </a:t>
                      </a:r>
                      <a:r>
                        <a:rPr lang="ko-KR" altLang="en-US" sz="1600" dirty="0"/>
                        <a:t>프로젝트 관련 데이터베이스</a:t>
                      </a:r>
                    </a:p>
                  </a:txBody>
                  <a:tcPr marL="82949" marR="82949" marT="41474" marB="41474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600"/>
                    </a:p>
                  </a:txBody>
                  <a:tcPr marL="82949" marR="82949" marT="41474" marB="41474"/>
                </a:tc>
                <a:extLst>
                  <a:ext uri="{0D108BD9-81ED-4DB2-BD59-A6C34878D82A}">
                    <a16:rowId xmlns:a16="http://schemas.microsoft.com/office/drawing/2014/main" val="2585036265"/>
                  </a:ext>
                </a:extLst>
              </a:tr>
              <a:tr h="378088">
                <a:tc>
                  <a:txBody>
                    <a:bodyPr/>
                    <a:lstStyle/>
                    <a:p>
                      <a:pPr latinLnBrk="1"/>
                      <a:endParaRPr lang="ko-KR" altLang="en-US" sz="1600"/>
                    </a:p>
                  </a:txBody>
                  <a:tcPr marL="82949" marR="82949" marT="41474" marB="41474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600"/>
                    </a:p>
                  </a:txBody>
                  <a:tcPr marL="82949" marR="82949" marT="41474" marB="41474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600"/>
                    </a:p>
                  </a:txBody>
                  <a:tcPr marL="82949" marR="82949" marT="41474" marB="41474"/>
                </a:tc>
                <a:extLst>
                  <a:ext uri="{0D108BD9-81ED-4DB2-BD59-A6C34878D82A}">
                    <a16:rowId xmlns:a16="http://schemas.microsoft.com/office/drawing/2014/main" val="2401902094"/>
                  </a:ext>
                </a:extLst>
              </a:tr>
              <a:tr h="378088">
                <a:tc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 marL="82949" marR="82949" marT="41474" marB="41474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 marL="82949" marR="82949" marT="41474" marB="41474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 marL="82949" marR="82949" marT="41474" marB="41474"/>
                </a:tc>
                <a:extLst>
                  <a:ext uri="{0D108BD9-81ED-4DB2-BD59-A6C34878D82A}">
                    <a16:rowId xmlns:a16="http://schemas.microsoft.com/office/drawing/2014/main" val="7508533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013836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92A1B8-543F-5608-B57B-4E3FC19C5B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DCEAB06-1395-34CD-BBBA-506D9C9679F9}"/>
              </a:ext>
            </a:extLst>
          </p:cNvPr>
          <p:cNvSpPr txBox="1"/>
          <p:nvPr/>
        </p:nvSpPr>
        <p:spPr>
          <a:xfrm>
            <a:off x="665018" y="711200"/>
            <a:ext cx="37149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2. DB </a:t>
            </a:r>
            <a:r>
              <a:rPr lang="ko-KR" altLang="en-US" dirty="0"/>
              <a:t>셋업 </a:t>
            </a:r>
            <a:r>
              <a:rPr lang="en-US" altLang="ko-KR" dirty="0"/>
              <a:t>– </a:t>
            </a:r>
            <a:r>
              <a:rPr lang="en-US" altLang="ko-KR" dirty="0" err="1"/>
              <a:t>SqlServer</a:t>
            </a:r>
            <a:r>
              <a:rPr lang="en-US" altLang="ko-KR" dirty="0"/>
              <a:t> </a:t>
            </a:r>
            <a:r>
              <a:rPr lang="ko-KR" altLang="en-US" dirty="0"/>
              <a:t>계정 생성</a:t>
            </a:r>
          </a:p>
        </p:txBody>
      </p: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B6C18465-E906-CD0C-AEED-B5097A4BE169}"/>
              </a:ext>
            </a:extLst>
          </p:cNvPr>
          <p:cNvGrpSpPr/>
          <p:nvPr/>
        </p:nvGrpSpPr>
        <p:grpSpPr>
          <a:xfrm>
            <a:off x="747394" y="2876640"/>
            <a:ext cx="11034482" cy="3580014"/>
            <a:chOff x="747394" y="1472739"/>
            <a:chExt cx="11034482" cy="3580014"/>
          </a:xfrm>
        </p:grpSpPr>
        <p:pic>
          <p:nvPicPr>
            <p:cNvPr id="7" name="그림 6">
              <a:extLst>
                <a:ext uri="{FF2B5EF4-FFF2-40B4-BE49-F238E27FC236}">
                  <a16:creationId xmlns:a16="http://schemas.microsoft.com/office/drawing/2014/main" id="{A0887A58-BC87-BB4A-4ECC-7B71270E5E1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47394" y="2008448"/>
              <a:ext cx="2476846" cy="2067213"/>
            </a:xfrm>
            <a:prstGeom prst="rect">
              <a:avLst/>
            </a:prstGeom>
          </p:spPr>
        </p:pic>
        <p:pic>
          <p:nvPicPr>
            <p:cNvPr id="10" name="그림 9">
              <a:extLst>
                <a:ext uri="{FF2B5EF4-FFF2-40B4-BE49-F238E27FC236}">
                  <a16:creationId xmlns:a16="http://schemas.microsoft.com/office/drawing/2014/main" id="{1E6CEAD7-6E9C-B55F-8541-007B32BC5D4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709112" y="1472739"/>
              <a:ext cx="5101520" cy="3580014"/>
            </a:xfrm>
            <a:prstGeom prst="rect">
              <a:avLst/>
            </a:prstGeom>
          </p:spPr>
        </p:pic>
        <p:pic>
          <p:nvPicPr>
            <p:cNvPr id="12" name="그림 11">
              <a:extLst>
                <a:ext uri="{FF2B5EF4-FFF2-40B4-BE49-F238E27FC236}">
                  <a16:creationId xmlns:a16="http://schemas.microsoft.com/office/drawing/2014/main" id="{060709BF-4398-FF43-877D-804BE6B3B50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95504" y="1836974"/>
              <a:ext cx="2486372" cy="2238687"/>
            </a:xfrm>
            <a:prstGeom prst="rect">
              <a:avLst/>
            </a:prstGeom>
          </p:spPr>
        </p:pic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E1ADC77D-14F9-F627-625F-52500CD62C49}"/>
                </a:ext>
              </a:extLst>
            </p:cNvPr>
            <p:cNvSpPr/>
            <p:nvPr/>
          </p:nvSpPr>
          <p:spPr>
            <a:xfrm>
              <a:off x="9850581" y="3906981"/>
              <a:ext cx="1431636" cy="187152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ED27CD4C-0CB0-B783-5508-2814796A0ED7}"/>
                </a:ext>
              </a:extLst>
            </p:cNvPr>
            <p:cNvSpPr/>
            <p:nvPr/>
          </p:nvSpPr>
          <p:spPr>
            <a:xfrm>
              <a:off x="3786908" y="1537853"/>
              <a:ext cx="4655127" cy="217055"/>
            </a:xfrm>
            <a:prstGeom prst="rect">
              <a:avLst/>
            </a:prstGeom>
            <a:noFill/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accent2">
                    <a:lumMod val="75000"/>
                  </a:schemeClr>
                </a:solidFill>
              </a:endParaRPr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DBDE887D-27CA-C3DF-B752-ADF040952C13}"/>
              </a:ext>
            </a:extLst>
          </p:cNvPr>
          <p:cNvSpPr txBox="1"/>
          <p:nvPr/>
        </p:nvSpPr>
        <p:spPr>
          <a:xfrm>
            <a:off x="960582" y="1283916"/>
            <a:ext cx="7654211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- </a:t>
            </a:r>
            <a:r>
              <a:rPr lang="ko-KR" altLang="en-US" dirty="0" err="1"/>
              <a:t>실행시</a:t>
            </a:r>
            <a:r>
              <a:rPr lang="ko-KR" altLang="en-US" dirty="0"/>
              <a:t> </a:t>
            </a:r>
            <a:r>
              <a:rPr lang="en-US" altLang="ko-KR" dirty="0"/>
              <a:t>DB</a:t>
            </a:r>
            <a:r>
              <a:rPr lang="ko-KR" altLang="en-US" dirty="0"/>
              <a:t> 서비스 재실행</a:t>
            </a:r>
            <a:r>
              <a:rPr lang="en-US" altLang="ko-KR" dirty="0"/>
              <a:t>(</a:t>
            </a:r>
            <a:r>
              <a:rPr lang="ko-KR" altLang="en-US" dirty="0"/>
              <a:t>기존 사용중인 </a:t>
            </a:r>
            <a:r>
              <a:rPr lang="en-US" altLang="ko-KR" dirty="0"/>
              <a:t>DB </a:t>
            </a:r>
            <a:r>
              <a:rPr lang="ko-KR" altLang="en-US" dirty="0"/>
              <a:t>확인후 진행</a:t>
            </a:r>
            <a:r>
              <a:rPr lang="en-US" altLang="ko-KR" dirty="0"/>
              <a:t>)</a:t>
            </a:r>
            <a:br>
              <a:rPr lang="en-US" altLang="ko-KR" dirty="0"/>
            </a:br>
            <a:br>
              <a:rPr lang="en-US" altLang="ko-KR" dirty="0"/>
            </a:br>
            <a:r>
              <a:rPr lang="en-US" altLang="ko-KR" dirty="0"/>
              <a:t>- </a:t>
            </a:r>
            <a:r>
              <a:rPr lang="en-US" altLang="ko-KR" dirty="0">
                <a:solidFill>
                  <a:schemeClr val="accent2">
                    <a:lumMod val="75000"/>
                  </a:schemeClr>
                </a:solidFill>
              </a:rPr>
              <a:t>./Utils/_</a:t>
            </a:r>
            <a:r>
              <a:rPr lang="en-US" altLang="ko-KR" dirty="0" err="1">
                <a:solidFill>
                  <a:schemeClr val="accent2">
                    <a:lumMod val="75000"/>
                  </a:schemeClr>
                </a:solidFill>
              </a:rPr>
              <a:t>CreateDBAccount_VPKI</a:t>
            </a:r>
            <a:r>
              <a:rPr lang="en-US" altLang="ko-KR" dirty="0">
                <a:solidFill>
                  <a:schemeClr val="accent2">
                    <a:lumMod val="75000"/>
                  </a:schemeClr>
                </a:solidFill>
              </a:rPr>
              <a:t>_</a:t>
            </a:r>
            <a:r>
              <a:rPr lang="ko-KR" altLang="en-US" dirty="0" err="1">
                <a:solidFill>
                  <a:schemeClr val="accent2">
                    <a:lumMod val="75000"/>
                  </a:schemeClr>
                </a:solidFill>
              </a:rPr>
              <a:t>관리자권한으로실행</a:t>
            </a:r>
            <a:r>
              <a:rPr lang="en-US" altLang="ko-KR" dirty="0">
                <a:solidFill>
                  <a:schemeClr val="accent2">
                    <a:lumMod val="75000"/>
                  </a:schemeClr>
                </a:solidFill>
              </a:rPr>
              <a:t>.bat </a:t>
            </a:r>
            <a:r>
              <a:rPr lang="ko-KR" altLang="en-US" dirty="0"/>
              <a:t>배치파일 실행</a:t>
            </a:r>
            <a:br>
              <a:rPr lang="en-US" altLang="ko-KR" dirty="0"/>
            </a:br>
            <a:r>
              <a:rPr lang="en-US" altLang="ko-KR" dirty="0"/>
              <a:t>- VPKI </a:t>
            </a:r>
            <a:r>
              <a:rPr lang="ko-KR" altLang="en-US" dirty="0"/>
              <a:t>계정</a:t>
            </a:r>
            <a:r>
              <a:rPr lang="ko-KR" altLang="en-US" dirty="0">
                <a:solidFill>
                  <a:srgbClr val="FF0000"/>
                </a:solidFill>
              </a:rPr>
              <a:t> </a:t>
            </a:r>
            <a:r>
              <a:rPr lang="ko-KR" altLang="en-US" dirty="0"/>
              <a:t>생성 확인</a:t>
            </a:r>
            <a:br>
              <a:rPr lang="en-US" altLang="ko-KR" dirty="0"/>
            </a:b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9315625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0496D9-C456-90D9-729F-EF221E303F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A10B91C-3D58-948F-32FA-C93EDD5831D3}"/>
              </a:ext>
            </a:extLst>
          </p:cNvPr>
          <p:cNvSpPr txBox="1"/>
          <p:nvPr/>
        </p:nvSpPr>
        <p:spPr>
          <a:xfrm>
            <a:off x="665018" y="711200"/>
            <a:ext cx="24945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2. DB </a:t>
            </a:r>
            <a:r>
              <a:rPr lang="ko-KR" altLang="en-US" dirty="0"/>
              <a:t>셋업 </a:t>
            </a:r>
            <a:r>
              <a:rPr lang="en-US" altLang="ko-KR" dirty="0"/>
              <a:t>– DB</a:t>
            </a:r>
            <a:r>
              <a:rPr lang="ko-KR" altLang="en-US" dirty="0"/>
              <a:t> 생성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7793AC3-0370-4762-6EAF-61E118F246B4}"/>
              </a:ext>
            </a:extLst>
          </p:cNvPr>
          <p:cNvSpPr txBox="1"/>
          <p:nvPr/>
        </p:nvSpPr>
        <p:spPr>
          <a:xfrm>
            <a:off x="960582" y="1283916"/>
            <a:ext cx="949498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- </a:t>
            </a:r>
            <a:r>
              <a:rPr lang="ko-KR" altLang="en-US" dirty="0"/>
              <a:t>배치파일 </a:t>
            </a:r>
            <a:r>
              <a:rPr lang="ko-KR" altLang="en-US" dirty="0" err="1"/>
              <a:t>실행시</a:t>
            </a:r>
            <a:r>
              <a:rPr lang="ko-KR" altLang="en-US" dirty="0"/>
              <a:t> 기존 </a:t>
            </a:r>
            <a:r>
              <a:rPr lang="en-US" altLang="ko-KR" dirty="0"/>
              <a:t>DB</a:t>
            </a:r>
            <a:r>
              <a:rPr lang="ko-KR" altLang="en-US" dirty="0"/>
              <a:t>가 있다면 내용 확인</a:t>
            </a:r>
            <a:r>
              <a:rPr lang="en-US" altLang="ko-KR" dirty="0"/>
              <a:t>, </a:t>
            </a:r>
            <a:r>
              <a:rPr lang="ko-KR" altLang="en-US" dirty="0"/>
              <a:t>백업 필요</a:t>
            </a:r>
            <a:r>
              <a:rPr lang="en-US" altLang="ko-KR" dirty="0"/>
              <a:t>(</a:t>
            </a:r>
            <a:r>
              <a:rPr lang="ko-KR" altLang="en-US" dirty="0"/>
              <a:t>모두 초기화 됨</a:t>
            </a:r>
            <a:r>
              <a:rPr lang="en-US" altLang="ko-KR" dirty="0"/>
              <a:t>)</a:t>
            </a:r>
            <a:br>
              <a:rPr lang="en-US" altLang="ko-KR" dirty="0"/>
            </a:br>
            <a:br>
              <a:rPr lang="en-US" altLang="ko-KR" dirty="0"/>
            </a:br>
            <a:r>
              <a:rPr lang="en-US" altLang="ko-KR" dirty="0"/>
              <a:t>- </a:t>
            </a:r>
            <a:r>
              <a:rPr lang="en-US" altLang="ko-KR" dirty="0">
                <a:solidFill>
                  <a:schemeClr val="accent2">
                    <a:lumMod val="75000"/>
                  </a:schemeClr>
                </a:solidFill>
              </a:rPr>
              <a:t>./Tools/Tools_DB_Create.bat </a:t>
            </a:r>
            <a:r>
              <a:rPr lang="ko-KR" altLang="en-US" dirty="0"/>
              <a:t>배치파일 주석 제거</a:t>
            </a:r>
            <a:r>
              <a:rPr lang="en-US" altLang="ko-KR" dirty="0"/>
              <a:t>(::</a:t>
            </a:r>
            <a:r>
              <a:rPr lang="ko-KR" altLang="en-US" dirty="0"/>
              <a:t>제거</a:t>
            </a:r>
            <a:r>
              <a:rPr lang="en-US" altLang="ko-KR" dirty="0"/>
              <a:t>)</a:t>
            </a:r>
            <a:r>
              <a:rPr lang="ko-KR" altLang="en-US" dirty="0"/>
              <a:t>후 실행</a:t>
            </a:r>
            <a:r>
              <a:rPr lang="en-US" altLang="ko-KR" dirty="0"/>
              <a:t>, DB </a:t>
            </a:r>
            <a:r>
              <a:rPr lang="ko-KR" altLang="en-US" dirty="0"/>
              <a:t>생성 후 주석 원복</a:t>
            </a: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C537BF1D-4D32-3A22-5567-2606BFA915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3489" y="2410630"/>
            <a:ext cx="2905530" cy="1781424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3038AB71-AFC9-1C23-F6FC-D9D73B615B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62206" y="3576243"/>
            <a:ext cx="2086266" cy="68589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1FDF7DD-D5EC-6EAA-95AE-C5CA47947C21}"/>
              </a:ext>
            </a:extLst>
          </p:cNvPr>
          <p:cNvSpPr txBox="1"/>
          <p:nvPr/>
        </p:nvSpPr>
        <p:spPr>
          <a:xfrm>
            <a:off x="960582" y="4463395"/>
            <a:ext cx="710162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- </a:t>
            </a:r>
            <a:r>
              <a:rPr lang="en-US" altLang="ko-KR" dirty="0" err="1">
                <a:solidFill>
                  <a:schemeClr val="accent2">
                    <a:lumMod val="75000"/>
                  </a:schemeClr>
                </a:solidFill>
              </a:rPr>
              <a:t>VPKI_AccountDB</a:t>
            </a:r>
            <a:r>
              <a:rPr lang="en-US" altLang="ko-KR" dirty="0">
                <a:solidFill>
                  <a:schemeClr val="accent2">
                    <a:lumMod val="75000"/>
                  </a:schemeClr>
                </a:solidFill>
              </a:rPr>
              <a:t>, </a:t>
            </a:r>
            <a:r>
              <a:rPr lang="en-US" altLang="ko-KR" dirty="0" err="1">
                <a:solidFill>
                  <a:schemeClr val="accent2">
                    <a:lumMod val="75000"/>
                  </a:schemeClr>
                </a:solidFill>
              </a:rPr>
              <a:t>VPKI_DataDB</a:t>
            </a:r>
            <a:r>
              <a:rPr lang="en-US" altLang="ko-KR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ko-KR" altLang="en-US" dirty="0"/>
              <a:t>생성 확인</a:t>
            </a:r>
            <a:br>
              <a:rPr lang="en-US" altLang="ko-KR" dirty="0"/>
            </a:br>
            <a:r>
              <a:rPr lang="en-US" altLang="ko-KR" dirty="0"/>
              <a:t>- </a:t>
            </a:r>
            <a:r>
              <a:rPr lang="en-US" altLang="ko-KR" dirty="0" err="1">
                <a:solidFill>
                  <a:schemeClr val="accent2">
                    <a:lumMod val="75000"/>
                  </a:schemeClr>
                </a:solidFill>
              </a:rPr>
              <a:t>VPKI_AccountDB_DEV</a:t>
            </a:r>
            <a:r>
              <a:rPr lang="en-US" altLang="ko-KR" dirty="0">
                <a:solidFill>
                  <a:schemeClr val="accent2">
                    <a:lumMod val="75000"/>
                  </a:schemeClr>
                </a:solidFill>
              </a:rPr>
              <a:t>, </a:t>
            </a:r>
            <a:r>
              <a:rPr lang="en-US" altLang="ko-KR" dirty="0" err="1">
                <a:solidFill>
                  <a:schemeClr val="accent2">
                    <a:lumMod val="75000"/>
                  </a:schemeClr>
                </a:solidFill>
              </a:rPr>
              <a:t>VPKI_DataDB_DEV</a:t>
            </a:r>
            <a:r>
              <a:rPr lang="en-US" altLang="ko-KR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ko-KR" altLang="en-US" dirty="0"/>
              <a:t>생성 확인</a:t>
            </a:r>
            <a:br>
              <a:rPr lang="en-US" altLang="ko-KR" dirty="0"/>
            </a:br>
            <a:r>
              <a:rPr lang="en-US" altLang="ko-KR" dirty="0"/>
              <a:t>- </a:t>
            </a:r>
            <a:r>
              <a:rPr lang="en-US" altLang="ko-KR" dirty="0" err="1"/>
              <a:t>VPKI_AccountDB</a:t>
            </a:r>
            <a:r>
              <a:rPr lang="en-US" altLang="ko-KR" dirty="0"/>
              <a:t> - </a:t>
            </a:r>
            <a:r>
              <a:rPr lang="en-US" altLang="ko-KR" dirty="0" err="1"/>
              <a:t>tUser</a:t>
            </a:r>
            <a:r>
              <a:rPr lang="ko-KR" altLang="en-US" dirty="0"/>
              <a:t>테이블에 </a:t>
            </a:r>
            <a:r>
              <a:rPr lang="en-US" altLang="ko-KR" dirty="0"/>
              <a:t>Alis(</a:t>
            </a:r>
            <a:r>
              <a:rPr lang="en-US" altLang="ko-KR" dirty="0" err="1"/>
              <a:t>SuperUser</a:t>
            </a:r>
            <a:r>
              <a:rPr lang="en-US" altLang="ko-KR" dirty="0"/>
              <a:t>) </a:t>
            </a:r>
            <a:r>
              <a:rPr lang="ko-KR" altLang="en-US" dirty="0"/>
              <a:t>계정 생성 확인</a:t>
            </a:r>
            <a:br>
              <a:rPr lang="en-US" altLang="ko-KR" dirty="0"/>
            </a:br>
            <a:r>
              <a:rPr lang="en-US" altLang="ko-KR" dirty="0"/>
              <a:t>- </a:t>
            </a:r>
            <a:r>
              <a:rPr lang="ko-KR" altLang="en-US" dirty="0">
                <a:solidFill>
                  <a:srgbClr val="FF0000"/>
                </a:solidFill>
              </a:rPr>
              <a:t>최초 </a:t>
            </a:r>
            <a:r>
              <a:rPr lang="en-US" altLang="ko-KR" dirty="0" err="1">
                <a:solidFill>
                  <a:srgbClr val="FF0000"/>
                </a:solidFill>
              </a:rPr>
              <a:t>SuperUser</a:t>
            </a:r>
            <a:r>
              <a:rPr lang="en-US" altLang="ko-KR" dirty="0">
                <a:solidFill>
                  <a:srgbClr val="FF0000"/>
                </a:solidFill>
              </a:rPr>
              <a:t> </a:t>
            </a:r>
            <a:r>
              <a:rPr lang="ko-KR" altLang="en-US" dirty="0">
                <a:solidFill>
                  <a:srgbClr val="FF0000"/>
                </a:solidFill>
              </a:rPr>
              <a:t>계정</a:t>
            </a:r>
            <a:r>
              <a:rPr lang="en-US" altLang="ko-KR" dirty="0">
                <a:solidFill>
                  <a:srgbClr val="FF0000"/>
                </a:solidFill>
              </a:rPr>
              <a:t> (Alis/</a:t>
            </a:r>
            <a:r>
              <a:rPr lang="en-US" altLang="ko-KR" dirty="0" err="1">
                <a:solidFill>
                  <a:srgbClr val="FF0000"/>
                </a:solidFill>
              </a:rPr>
              <a:t>Kefico</a:t>
            </a:r>
            <a:r>
              <a:rPr lang="en-US" altLang="ko-KR" dirty="0">
                <a:solidFill>
                  <a:srgbClr val="FF0000"/>
                </a:solidFill>
              </a:rPr>
              <a:t>!@34)</a:t>
            </a:r>
            <a:endParaRPr lang="ko-KR" altLang="en-US" dirty="0"/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id="{D1053A73-5E6B-11D4-0881-50FD742091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00490" y="4650755"/>
            <a:ext cx="3440205" cy="1382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0933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54949F-0DED-32C7-DA12-88EAC8CB52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B143026-BB50-B47C-0C1B-090421D147FA}"/>
              </a:ext>
            </a:extLst>
          </p:cNvPr>
          <p:cNvSpPr txBox="1"/>
          <p:nvPr/>
        </p:nvSpPr>
        <p:spPr>
          <a:xfrm>
            <a:off x="665018" y="711200"/>
            <a:ext cx="44230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3. VPKI.API &amp; </a:t>
            </a:r>
            <a:r>
              <a:rPr lang="en-US" altLang="ko-KR" dirty="0" err="1"/>
              <a:t>VPKI.Client</a:t>
            </a:r>
            <a:r>
              <a:rPr lang="en-US" altLang="ko-KR" dirty="0"/>
              <a:t> </a:t>
            </a:r>
            <a:r>
              <a:rPr lang="ko-KR" altLang="en-US" dirty="0"/>
              <a:t>프로젝트 구조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1C010B1C-5B72-6CBD-D2B6-5F494BF9E8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1999" y="1315485"/>
            <a:ext cx="2181529" cy="1714739"/>
          </a:xfrm>
          <a:prstGeom prst="rect">
            <a:avLst/>
          </a:prstGeom>
        </p:spPr>
      </p:pic>
      <p:graphicFrame>
        <p:nvGraphicFramePr>
          <p:cNvPr id="5" name="표 4">
            <a:extLst>
              <a:ext uri="{FF2B5EF4-FFF2-40B4-BE49-F238E27FC236}">
                <a16:creationId xmlns:a16="http://schemas.microsoft.com/office/drawing/2014/main" id="{0591A894-5ABD-F6F4-0246-ED4027D3866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4081331"/>
              </p:ext>
            </p:extLst>
          </p:nvPr>
        </p:nvGraphicFramePr>
        <p:xfrm>
          <a:off x="1005890" y="3265177"/>
          <a:ext cx="9539117" cy="321724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28074">
                  <a:extLst>
                    <a:ext uri="{9D8B030D-6E8A-4147-A177-3AD203B41FA5}">
                      <a16:colId xmlns:a16="http://schemas.microsoft.com/office/drawing/2014/main" val="3740923936"/>
                    </a:ext>
                  </a:extLst>
                </a:gridCol>
                <a:gridCol w="6705600">
                  <a:extLst>
                    <a:ext uri="{9D8B030D-6E8A-4147-A177-3AD203B41FA5}">
                      <a16:colId xmlns:a16="http://schemas.microsoft.com/office/drawing/2014/main" val="1340630215"/>
                    </a:ext>
                  </a:extLst>
                </a:gridCol>
                <a:gridCol w="1105443">
                  <a:extLst>
                    <a:ext uri="{9D8B030D-6E8A-4147-A177-3AD203B41FA5}">
                      <a16:colId xmlns:a16="http://schemas.microsoft.com/office/drawing/2014/main" val="1637504522"/>
                    </a:ext>
                  </a:extLst>
                </a:gridCol>
              </a:tblGrid>
              <a:tr h="378088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/>
                        <a:t>이름</a:t>
                      </a:r>
                    </a:p>
                  </a:txBody>
                  <a:tcPr marL="82949" marR="82949" marT="41474" marB="41474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/>
                        <a:t>내용</a:t>
                      </a:r>
                    </a:p>
                  </a:txBody>
                  <a:tcPr marL="82949" marR="82949" marT="41474" marB="41474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 marL="82949" marR="82949" marT="41474" marB="41474"/>
                </a:tc>
                <a:extLst>
                  <a:ext uri="{0D108BD9-81ED-4DB2-BD59-A6C34878D82A}">
                    <a16:rowId xmlns:a16="http://schemas.microsoft.com/office/drawing/2014/main" val="1575997804"/>
                  </a:ext>
                </a:extLst>
              </a:tr>
              <a:tr h="378088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dirty="0"/>
                        <a:t>Config</a:t>
                      </a:r>
                      <a:endParaRPr lang="ko-KR" altLang="en-US" sz="1600" dirty="0"/>
                    </a:p>
                  </a:txBody>
                  <a:tcPr marL="82949" marR="82949" marT="41474" marB="41474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/>
                        <a:t>프로젝트의 기본 설정 파일들 위치</a:t>
                      </a:r>
                      <a:r>
                        <a:rPr lang="en-US" altLang="ko-KR" sz="1600" dirty="0"/>
                        <a:t>(</a:t>
                      </a:r>
                      <a:r>
                        <a:rPr lang="ko-KR" altLang="en-US" sz="1600" dirty="0"/>
                        <a:t>서버 정보</a:t>
                      </a:r>
                      <a:r>
                        <a:rPr lang="en-US" altLang="ko-KR" sz="1600" dirty="0"/>
                        <a:t>, DB </a:t>
                      </a:r>
                      <a:r>
                        <a:rPr lang="ko-KR" altLang="en-US" sz="1600" dirty="0" err="1"/>
                        <a:t>정보등</a:t>
                      </a:r>
                      <a:r>
                        <a:rPr lang="ko-KR" altLang="en-US" sz="1600" dirty="0"/>
                        <a:t> 설정</a:t>
                      </a:r>
                      <a:r>
                        <a:rPr lang="en-US" altLang="ko-KR" sz="1600" dirty="0"/>
                        <a:t>)</a:t>
                      </a:r>
                      <a:endParaRPr lang="ko-KR" altLang="en-US" sz="1600" dirty="0"/>
                    </a:p>
                  </a:txBody>
                  <a:tcPr marL="82949" marR="82949" marT="41474" marB="41474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 marL="82949" marR="82949" marT="41474" marB="41474"/>
                </a:tc>
                <a:extLst>
                  <a:ext uri="{0D108BD9-81ED-4DB2-BD59-A6C34878D82A}">
                    <a16:rowId xmlns:a16="http://schemas.microsoft.com/office/drawing/2014/main" val="2557300649"/>
                  </a:ext>
                </a:extLst>
              </a:tr>
              <a:tr h="378088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dirty="0" err="1"/>
                        <a:t>SubCA</a:t>
                      </a:r>
                      <a:endParaRPr lang="ko-KR" altLang="en-US" sz="1600" dirty="0"/>
                    </a:p>
                  </a:txBody>
                  <a:tcPr marL="82949" marR="82949" marT="41474" marB="41474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dirty="0"/>
                        <a:t>VPKI</a:t>
                      </a:r>
                      <a:r>
                        <a:rPr lang="ko-KR" altLang="en-US" sz="1600" dirty="0"/>
                        <a:t>의 </a:t>
                      </a:r>
                      <a:r>
                        <a:rPr lang="en-US" altLang="ko-KR" sz="1600" dirty="0" err="1"/>
                        <a:t>SubCA</a:t>
                      </a:r>
                      <a:r>
                        <a:rPr lang="en-US" altLang="ko-KR" sz="1600" dirty="0"/>
                        <a:t> </a:t>
                      </a:r>
                      <a:r>
                        <a:rPr lang="ko-KR" altLang="en-US" sz="1600" dirty="0"/>
                        <a:t>인증서</a:t>
                      </a:r>
                    </a:p>
                  </a:txBody>
                  <a:tcPr marL="82949" marR="82949" marT="41474" marB="41474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600"/>
                    </a:p>
                  </a:txBody>
                  <a:tcPr marL="82949" marR="82949" marT="41474" marB="41474"/>
                </a:tc>
                <a:extLst>
                  <a:ext uri="{0D108BD9-81ED-4DB2-BD59-A6C34878D82A}">
                    <a16:rowId xmlns:a16="http://schemas.microsoft.com/office/drawing/2014/main" val="504060687"/>
                  </a:ext>
                </a:extLst>
              </a:tr>
              <a:tr h="378088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dirty="0"/>
                        <a:t>docker-compose</a:t>
                      </a:r>
                      <a:endParaRPr lang="ko-KR" altLang="en-US" sz="1600" dirty="0"/>
                    </a:p>
                  </a:txBody>
                  <a:tcPr marL="82949" marR="82949" marT="41474" marB="41474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err="1"/>
                        <a:t>도커</a:t>
                      </a:r>
                      <a:r>
                        <a:rPr lang="ko-KR" altLang="en-US" sz="1600" dirty="0"/>
                        <a:t> 빌드를 위한 파일</a:t>
                      </a:r>
                    </a:p>
                  </a:txBody>
                  <a:tcPr marL="82949" marR="82949" marT="41474" marB="41474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 marL="82949" marR="82949" marT="41474" marB="41474"/>
                </a:tc>
                <a:extLst>
                  <a:ext uri="{0D108BD9-81ED-4DB2-BD59-A6C34878D82A}">
                    <a16:rowId xmlns:a16="http://schemas.microsoft.com/office/drawing/2014/main" val="3986185411"/>
                  </a:ext>
                </a:extLst>
              </a:tr>
              <a:tr h="378088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dirty="0" err="1"/>
                        <a:t>VPKI.Library</a:t>
                      </a:r>
                      <a:endParaRPr lang="ko-KR" altLang="en-US" sz="1600" dirty="0"/>
                    </a:p>
                  </a:txBody>
                  <a:tcPr marL="82949" marR="82949" marT="41474" marB="41474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dirty="0"/>
                        <a:t>VPKI </a:t>
                      </a:r>
                      <a:r>
                        <a:rPr lang="ko-KR" altLang="en-US" sz="1600" dirty="0"/>
                        <a:t>프로젝트에 전반적으로 사용되는 정의</a:t>
                      </a:r>
                      <a:r>
                        <a:rPr lang="en-US" altLang="ko-KR" sz="1600" dirty="0"/>
                        <a:t>, </a:t>
                      </a:r>
                      <a:r>
                        <a:rPr lang="ko-KR" altLang="en-US" sz="1600" dirty="0"/>
                        <a:t>공용 코드 관리</a:t>
                      </a:r>
                    </a:p>
                  </a:txBody>
                  <a:tcPr marL="82949" marR="82949" marT="41474" marB="41474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600"/>
                    </a:p>
                  </a:txBody>
                  <a:tcPr marL="82949" marR="82949" marT="41474" marB="41474"/>
                </a:tc>
                <a:extLst>
                  <a:ext uri="{0D108BD9-81ED-4DB2-BD59-A6C34878D82A}">
                    <a16:rowId xmlns:a16="http://schemas.microsoft.com/office/drawing/2014/main" val="4176433179"/>
                  </a:ext>
                </a:extLst>
              </a:tr>
              <a:tr h="378088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dirty="0" err="1"/>
                        <a:t>VPKI.Library.DB</a:t>
                      </a:r>
                      <a:endParaRPr lang="ko-KR" altLang="en-US" sz="1600" dirty="0"/>
                    </a:p>
                  </a:txBody>
                  <a:tcPr marL="82949" marR="82949" marT="41474" marB="41474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dirty="0"/>
                        <a:t>VPKI.DB</a:t>
                      </a:r>
                      <a:r>
                        <a:rPr lang="ko-KR" altLang="en-US" sz="1600" dirty="0"/>
                        <a:t>를 </a:t>
                      </a:r>
                      <a:r>
                        <a:rPr lang="en-US" altLang="ko-KR" sz="1600" dirty="0" err="1"/>
                        <a:t>EentityFramework</a:t>
                      </a:r>
                      <a:r>
                        <a:rPr lang="en-US" altLang="ko-KR" sz="1600" dirty="0"/>
                        <a:t> </a:t>
                      </a:r>
                      <a:r>
                        <a:rPr lang="ko-KR" altLang="en-US" sz="1600" dirty="0"/>
                        <a:t>사용을 위해 리버스 엔지니어링을 통해 생성된 클래스</a:t>
                      </a:r>
                    </a:p>
                  </a:txBody>
                  <a:tcPr marL="82949" marR="82949" marT="41474" marB="41474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600"/>
                    </a:p>
                  </a:txBody>
                  <a:tcPr marL="82949" marR="82949" marT="41474" marB="41474"/>
                </a:tc>
                <a:extLst>
                  <a:ext uri="{0D108BD9-81ED-4DB2-BD59-A6C34878D82A}">
                    <a16:rowId xmlns:a16="http://schemas.microsoft.com/office/drawing/2014/main" val="2585036265"/>
                  </a:ext>
                </a:extLst>
              </a:tr>
              <a:tr h="378088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dirty="0" err="1"/>
                        <a:t>VPKI.Web.Api</a:t>
                      </a:r>
                      <a:endParaRPr lang="ko-KR" altLang="en-US" sz="1600" dirty="0"/>
                    </a:p>
                  </a:txBody>
                  <a:tcPr marL="82949" marR="82949" marT="41474" marB="41474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dirty="0"/>
                        <a:t>VPKI API </a:t>
                      </a:r>
                      <a:r>
                        <a:rPr lang="ko-KR" altLang="en-US" sz="1600" dirty="0"/>
                        <a:t>서버</a:t>
                      </a:r>
                    </a:p>
                  </a:txBody>
                  <a:tcPr marL="82949" marR="82949" marT="41474" marB="41474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600"/>
                    </a:p>
                  </a:txBody>
                  <a:tcPr marL="82949" marR="82949" marT="41474" marB="41474"/>
                </a:tc>
                <a:extLst>
                  <a:ext uri="{0D108BD9-81ED-4DB2-BD59-A6C34878D82A}">
                    <a16:rowId xmlns:a16="http://schemas.microsoft.com/office/drawing/2014/main" val="2401902094"/>
                  </a:ext>
                </a:extLst>
              </a:tr>
              <a:tr h="378088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dirty="0" err="1"/>
                        <a:t>VPKI.Web.Client</a:t>
                      </a:r>
                      <a:endParaRPr lang="ko-KR" altLang="en-US" sz="1600" dirty="0"/>
                    </a:p>
                  </a:txBody>
                  <a:tcPr marL="82949" marR="82949" marT="41474" marB="41474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dirty="0"/>
                        <a:t>VPKI Client – </a:t>
                      </a:r>
                      <a:r>
                        <a:rPr lang="ko-KR" altLang="en-US" sz="1600" dirty="0"/>
                        <a:t>기록 조회</a:t>
                      </a:r>
                      <a:r>
                        <a:rPr lang="en-US" altLang="ko-KR" sz="1600" dirty="0"/>
                        <a:t>, </a:t>
                      </a:r>
                      <a:r>
                        <a:rPr lang="ko-KR" altLang="en-US" sz="1600" dirty="0"/>
                        <a:t>재발급</a:t>
                      </a:r>
                      <a:r>
                        <a:rPr lang="en-US" altLang="ko-KR" sz="1600" dirty="0"/>
                        <a:t>, </a:t>
                      </a:r>
                      <a:r>
                        <a:rPr lang="ko-KR" altLang="en-US" sz="1600" dirty="0" err="1"/>
                        <a:t>폐기등</a:t>
                      </a:r>
                      <a:r>
                        <a:rPr lang="ko-KR" altLang="en-US" sz="1600" dirty="0"/>
                        <a:t> 기능 사용하기 위한 프로젝트</a:t>
                      </a:r>
                    </a:p>
                  </a:txBody>
                  <a:tcPr marL="82949" marR="82949" marT="41474" marB="41474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 marL="82949" marR="82949" marT="41474" marB="41474"/>
                </a:tc>
                <a:extLst>
                  <a:ext uri="{0D108BD9-81ED-4DB2-BD59-A6C34878D82A}">
                    <a16:rowId xmlns:a16="http://schemas.microsoft.com/office/drawing/2014/main" val="7508533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803244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1D07E0-49D1-768C-43CD-21F193973B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2AB3FB5-9732-2A42-59A2-4E9A3B293FF1}"/>
              </a:ext>
            </a:extLst>
          </p:cNvPr>
          <p:cNvSpPr txBox="1"/>
          <p:nvPr/>
        </p:nvSpPr>
        <p:spPr>
          <a:xfrm>
            <a:off x="665018" y="711200"/>
            <a:ext cx="43412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4. VPKI.API &amp; </a:t>
            </a:r>
            <a:r>
              <a:rPr lang="en-US" altLang="ko-KR" dirty="0" err="1"/>
              <a:t>VPKI.Client</a:t>
            </a:r>
            <a:r>
              <a:rPr lang="en-US" altLang="ko-KR" dirty="0"/>
              <a:t> </a:t>
            </a:r>
            <a:r>
              <a:rPr lang="ko-KR" altLang="en-US" dirty="0"/>
              <a:t>프로젝트 실행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9FEDC31-9456-78D5-3312-8F4254444FB2}"/>
              </a:ext>
            </a:extLst>
          </p:cNvPr>
          <p:cNvSpPr txBox="1"/>
          <p:nvPr/>
        </p:nvSpPr>
        <p:spPr>
          <a:xfrm>
            <a:off x="960582" y="1283916"/>
            <a:ext cx="829515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- </a:t>
            </a:r>
            <a:r>
              <a:rPr lang="ko-KR" altLang="en-US" dirty="0"/>
              <a:t>솔루션 속성 </a:t>
            </a:r>
            <a:r>
              <a:rPr lang="en-US" altLang="ko-KR" dirty="0"/>
              <a:t>-&gt; </a:t>
            </a:r>
            <a:r>
              <a:rPr lang="ko-KR" altLang="en-US" dirty="0"/>
              <a:t>여러 프로젝트 실행에서 </a:t>
            </a:r>
            <a:r>
              <a:rPr lang="en-US" altLang="ko-KR" dirty="0" err="1"/>
              <a:t>VPKI.Web.Api</a:t>
            </a:r>
            <a:r>
              <a:rPr lang="en-US" altLang="ko-KR" dirty="0"/>
              <a:t>, </a:t>
            </a:r>
            <a:r>
              <a:rPr lang="en-US" altLang="ko-KR" dirty="0" err="1"/>
              <a:t>VPKI.Web.Client</a:t>
            </a:r>
            <a:r>
              <a:rPr lang="en-US" altLang="ko-KR" dirty="0"/>
              <a:t> </a:t>
            </a:r>
            <a:r>
              <a:rPr lang="ko-KR" altLang="en-US" dirty="0"/>
              <a:t>선택</a:t>
            </a:r>
            <a:br>
              <a:rPr lang="en-US" altLang="ko-KR" dirty="0"/>
            </a:br>
            <a:r>
              <a:rPr lang="en-US" altLang="ko-KR" dirty="0"/>
              <a:t>- </a:t>
            </a:r>
            <a:r>
              <a:rPr lang="ko-KR" altLang="en-US" dirty="0" err="1"/>
              <a:t>빌드후</a:t>
            </a:r>
            <a:r>
              <a:rPr lang="ko-KR" altLang="en-US" dirty="0"/>
              <a:t> 실행</a:t>
            </a:r>
          </a:p>
        </p:txBody>
      </p:sp>
      <p:grpSp>
        <p:nvGrpSpPr>
          <p:cNvPr id="10" name="그룹 9">
            <a:extLst>
              <a:ext uri="{FF2B5EF4-FFF2-40B4-BE49-F238E27FC236}">
                <a16:creationId xmlns:a16="http://schemas.microsoft.com/office/drawing/2014/main" id="{10C24690-77CE-7894-3E70-00BFBA90C7A0}"/>
              </a:ext>
            </a:extLst>
          </p:cNvPr>
          <p:cNvGrpSpPr/>
          <p:nvPr/>
        </p:nvGrpSpPr>
        <p:grpSpPr>
          <a:xfrm>
            <a:off x="960581" y="2327564"/>
            <a:ext cx="5725891" cy="3944005"/>
            <a:chOff x="960582" y="1930247"/>
            <a:chExt cx="6114984" cy="4212013"/>
          </a:xfrm>
        </p:grpSpPr>
        <p:pic>
          <p:nvPicPr>
            <p:cNvPr id="7" name="그림 6">
              <a:extLst>
                <a:ext uri="{FF2B5EF4-FFF2-40B4-BE49-F238E27FC236}">
                  <a16:creationId xmlns:a16="http://schemas.microsoft.com/office/drawing/2014/main" id="{FFFB39D2-D5CE-B402-58D6-58435C6DA14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60582" y="1930247"/>
              <a:ext cx="6114984" cy="4212013"/>
            </a:xfrm>
            <a:prstGeom prst="rect">
              <a:avLst/>
            </a:prstGeom>
          </p:spPr>
        </p:pic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E8F09B65-4F48-769F-A432-D1FB71BEF863}"/>
                </a:ext>
              </a:extLst>
            </p:cNvPr>
            <p:cNvSpPr/>
            <p:nvPr/>
          </p:nvSpPr>
          <p:spPr>
            <a:xfrm>
              <a:off x="2655453" y="4100945"/>
              <a:ext cx="4114801" cy="554182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6650916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0C8E87-DCC7-3C38-78D0-514D47825E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94D1519-984A-A34A-E0C9-4462C5992A7E}"/>
              </a:ext>
            </a:extLst>
          </p:cNvPr>
          <p:cNvSpPr txBox="1"/>
          <p:nvPr/>
        </p:nvSpPr>
        <p:spPr>
          <a:xfrm>
            <a:off x="665018" y="711200"/>
            <a:ext cx="43412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4. VPKI.API &amp; </a:t>
            </a:r>
            <a:r>
              <a:rPr lang="en-US" altLang="ko-KR" dirty="0" err="1"/>
              <a:t>VPKI.Client</a:t>
            </a:r>
            <a:r>
              <a:rPr lang="en-US" altLang="ko-KR" dirty="0"/>
              <a:t> </a:t>
            </a:r>
            <a:r>
              <a:rPr lang="ko-KR" altLang="en-US" dirty="0"/>
              <a:t>프로젝트 실행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096D73C-FFDB-B859-F8B6-205A72607A01}"/>
              </a:ext>
            </a:extLst>
          </p:cNvPr>
          <p:cNvSpPr txBox="1"/>
          <p:nvPr/>
        </p:nvSpPr>
        <p:spPr>
          <a:xfrm>
            <a:off x="960582" y="1283916"/>
            <a:ext cx="17256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- </a:t>
            </a:r>
            <a:r>
              <a:rPr lang="en-US" altLang="ko-KR" dirty="0" err="1"/>
              <a:t>WebApi</a:t>
            </a:r>
            <a:r>
              <a:rPr lang="en-US" altLang="ko-KR" dirty="0"/>
              <a:t> </a:t>
            </a:r>
            <a:r>
              <a:rPr lang="ko-KR" altLang="en-US" dirty="0"/>
              <a:t>실행</a:t>
            </a:r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id="{3F1EEAB3-D6AE-2729-9C64-039F129402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8792" y="1653248"/>
            <a:ext cx="5413681" cy="2039127"/>
          </a:xfrm>
          <a:prstGeom prst="rect">
            <a:avLst/>
          </a:prstGeom>
        </p:spPr>
      </p:pic>
      <p:sp>
        <p:nvSpPr>
          <p:cNvPr id="3" name="직사각형 2">
            <a:extLst>
              <a:ext uri="{FF2B5EF4-FFF2-40B4-BE49-F238E27FC236}">
                <a16:creationId xmlns:a16="http://schemas.microsoft.com/office/drawing/2014/main" id="{3243D821-FBAD-54D3-2021-82D7FEC04EBC}"/>
              </a:ext>
            </a:extLst>
          </p:cNvPr>
          <p:cNvSpPr/>
          <p:nvPr/>
        </p:nvSpPr>
        <p:spPr>
          <a:xfrm>
            <a:off x="3831464" y="1857087"/>
            <a:ext cx="2698646" cy="64596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17410C2-9ED4-8317-A5DC-85E772C255B0}"/>
              </a:ext>
            </a:extLst>
          </p:cNvPr>
          <p:cNvSpPr txBox="1"/>
          <p:nvPr/>
        </p:nvSpPr>
        <p:spPr>
          <a:xfrm>
            <a:off x="960581" y="3895759"/>
            <a:ext cx="77216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- </a:t>
            </a:r>
            <a:r>
              <a:rPr lang="ko-KR" altLang="en-US" dirty="0"/>
              <a:t>설정된 </a:t>
            </a:r>
            <a:r>
              <a:rPr lang="en-US" altLang="ko-KR" dirty="0"/>
              <a:t>IP, Port</a:t>
            </a:r>
            <a:r>
              <a:rPr lang="ko-KR" altLang="en-US" dirty="0"/>
              <a:t>로 </a:t>
            </a:r>
            <a:r>
              <a:rPr lang="en-US" altLang="ko-KR" dirty="0"/>
              <a:t>VPKI.API </a:t>
            </a:r>
            <a:r>
              <a:rPr lang="ko-KR" altLang="en-US" dirty="0"/>
              <a:t>서버 실행</a:t>
            </a:r>
            <a:br>
              <a:rPr lang="en-US" altLang="ko-KR" dirty="0"/>
            </a:br>
            <a:r>
              <a:rPr lang="en-US" altLang="ko-KR" dirty="0"/>
              <a:t>- Swagger </a:t>
            </a:r>
            <a:r>
              <a:rPr lang="ko-KR" altLang="en-US" dirty="0"/>
              <a:t>페이지에서 기능 테스트 확인 가능</a:t>
            </a:r>
            <a:br>
              <a:rPr lang="en-US" altLang="ko-KR" dirty="0"/>
            </a:br>
            <a:r>
              <a:rPr lang="en-US" altLang="ko-KR" dirty="0"/>
              <a:t>- </a:t>
            </a:r>
            <a:r>
              <a:rPr lang="en-US" altLang="ko-KR" dirty="0">
                <a:hlinkClick r:id="rId3"/>
              </a:rPr>
              <a:t>https://localhost:8080/swagger</a:t>
            </a:r>
            <a:r>
              <a:rPr lang="en-US" altLang="ko-KR" dirty="0"/>
              <a:t>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542319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BC7C1F-D844-4367-A654-465EBC56F1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>
            <a:extLst>
              <a:ext uri="{FF2B5EF4-FFF2-40B4-BE49-F238E27FC236}">
                <a16:creationId xmlns:a16="http://schemas.microsoft.com/office/drawing/2014/main" id="{7DD3BDB9-4DE6-2809-A391-A739AAAA0E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5018" y="1780624"/>
            <a:ext cx="5963482" cy="212437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D16CC73-862C-FCE3-3DB2-E5B153104A7E}"/>
              </a:ext>
            </a:extLst>
          </p:cNvPr>
          <p:cNvSpPr txBox="1"/>
          <p:nvPr/>
        </p:nvSpPr>
        <p:spPr>
          <a:xfrm>
            <a:off x="665018" y="711200"/>
            <a:ext cx="43412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4. VPKI.API &amp; </a:t>
            </a:r>
            <a:r>
              <a:rPr lang="en-US" altLang="ko-KR" dirty="0" err="1"/>
              <a:t>VPKI.Client</a:t>
            </a:r>
            <a:r>
              <a:rPr lang="en-US" altLang="ko-KR" dirty="0"/>
              <a:t> </a:t>
            </a:r>
            <a:r>
              <a:rPr lang="ko-KR" altLang="en-US" dirty="0"/>
              <a:t>프로젝트 실행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298CF96-7E8B-1134-EA9F-04B6713133AF}"/>
              </a:ext>
            </a:extLst>
          </p:cNvPr>
          <p:cNvSpPr txBox="1"/>
          <p:nvPr/>
        </p:nvSpPr>
        <p:spPr>
          <a:xfrm>
            <a:off x="960582" y="1283916"/>
            <a:ext cx="19740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- </a:t>
            </a:r>
            <a:r>
              <a:rPr lang="en-US" altLang="ko-KR" dirty="0" err="1"/>
              <a:t>WebClient</a:t>
            </a:r>
            <a:r>
              <a:rPr lang="en-US" altLang="ko-KR" dirty="0"/>
              <a:t> </a:t>
            </a:r>
            <a:r>
              <a:rPr lang="ko-KR" altLang="en-US" dirty="0"/>
              <a:t>실행</a:t>
            </a: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9D157AB7-1347-3186-A783-9208B11BDA34}"/>
              </a:ext>
            </a:extLst>
          </p:cNvPr>
          <p:cNvSpPr/>
          <p:nvPr/>
        </p:nvSpPr>
        <p:spPr>
          <a:xfrm>
            <a:off x="3831464" y="1792434"/>
            <a:ext cx="2698646" cy="64596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427F938-D002-F432-11D4-06C46A39E49A}"/>
              </a:ext>
            </a:extLst>
          </p:cNvPr>
          <p:cNvSpPr txBox="1"/>
          <p:nvPr/>
        </p:nvSpPr>
        <p:spPr>
          <a:xfrm>
            <a:off x="886690" y="4048857"/>
            <a:ext cx="77216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- </a:t>
            </a:r>
            <a:r>
              <a:rPr lang="ko-KR" altLang="en-US" dirty="0"/>
              <a:t>설정된 </a:t>
            </a:r>
            <a:r>
              <a:rPr lang="en-US" altLang="ko-KR" dirty="0"/>
              <a:t>IP, Port</a:t>
            </a:r>
            <a:r>
              <a:rPr lang="ko-KR" altLang="en-US" dirty="0"/>
              <a:t>로 </a:t>
            </a:r>
            <a:r>
              <a:rPr lang="en-US" altLang="ko-KR" dirty="0" err="1"/>
              <a:t>VPKI.Client</a:t>
            </a:r>
            <a:r>
              <a:rPr lang="en-US" altLang="ko-KR" dirty="0"/>
              <a:t> </a:t>
            </a:r>
            <a:r>
              <a:rPr lang="ko-KR" altLang="en-US" dirty="0"/>
              <a:t>실행</a:t>
            </a:r>
            <a:br>
              <a:rPr lang="en-US" altLang="ko-KR" dirty="0"/>
            </a:br>
            <a:r>
              <a:rPr lang="en-US" altLang="ko-KR" dirty="0"/>
              <a:t>- </a:t>
            </a:r>
            <a:r>
              <a:rPr lang="en-US" altLang="ko-KR" dirty="0">
                <a:hlinkClick r:id="rId3"/>
              </a:rPr>
              <a:t>https://localhost:8000</a:t>
            </a:r>
            <a:r>
              <a:rPr lang="en-US" altLang="ko-KR" dirty="0"/>
              <a:t> </a:t>
            </a:r>
            <a:r>
              <a:rPr lang="ko-KR" altLang="en-US" dirty="0"/>
              <a:t>에서 사용</a:t>
            </a:r>
            <a:br>
              <a:rPr lang="en-US" altLang="ko-KR" dirty="0"/>
            </a:br>
            <a:r>
              <a:rPr lang="en-US" altLang="ko-KR" dirty="0"/>
              <a:t>- </a:t>
            </a:r>
            <a:r>
              <a:rPr lang="ko-KR" altLang="en-US" dirty="0">
                <a:solidFill>
                  <a:srgbClr val="FF0000"/>
                </a:solidFill>
              </a:rPr>
              <a:t>최초 </a:t>
            </a:r>
            <a:r>
              <a:rPr lang="en-US" altLang="ko-KR" dirty="0" err="1">
                <a:solidFill>
                  <a:srgbClr val="FF0000"/>
                </a:solidFill>
              </a:rPr>
              <a:t>SuperUser</a:t>
            </a:r>
            <a:r>
              <a:rPr lang="en-US" altLang="ko-KR" dirty="0">
                <a:solidFill>
                  <a:srgbClr val="FF0000"/>
                </a:solidFill>
              </a:rPr>
              <a:t> </a:t>
            </a:r>
            <a:r>
              <a:rPr lang="ko-KR" altLang="en-US" dirty="0">
                <a:solidFill>
                  <a:srgbClr val="FF0000"/>
                </a:solidFill>
              </a:rPr>
              <a:t>계정</a:t>
            </a:r>
            <a:r>
              <a:rPr lang="en-US" altLang="ko-KR" dirty="0">
                <a:solidFill>
                  <a:srgbClr val="FF0000"/>
                </a:solidFill>
              </a:rPr>
              <a:t> (Alis/</a:t>
            </a:r>
            <a:r>
              <a:rPr lang="en-US" altLang="ko-KR" dirty="0" err="1">
                <a:solidFill>
                  <a:srgbClr val="FF0000"/>
                </a:solidFill>
              </a:rPr>
              <a:t>Kefico</a:t>
            </a:r>
            <a:r>
              <a:rPr lang="en-US" altLang="ko-KR" dirty="0">
                <a:solidFill>
                  <a:srgbClr val="FF0000"/>
                </a:solidFill>
              </a:rPr>
              <a:t>!@34)</a:t>
            </a:r>
            <a:endParaRPr lang="ko-KR" altLang="en-US" dirty="0">
              <a:solidFill>
                <a:srgbClr val="FF0000"/>
              </a:solidFill>
            </a:endParaRP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096BD250-CAE1-B210-24ED-84F4F95929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2873" y="4032371"/>
            <a:ext cx="5190836" cy="2705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39633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</TotalTime>
  <Words>408</Words>
  <Application>Microsoft Office PowerPoint</Application>
  <PresentationFormat>와이드스크린</PresentationFormat>
  <Paragraphs>49</Paragraphs>
  <Slides>9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9</vt:i4>
      </vt:variant>
    </vt:vector>
  </HeadingPairs>
  <TitlesOfParts>
    <vt:vector size="12" baseType="lpstr">
      <vt:lpstr>맑은 고딕</vt:lpstr>
      <vt:lpstr>Arial</vt:lpstr>
      <vt:lpstr>Office 테마</vt:lpstr>
      <vt:lpstr>VPKI 셋업 매뉴얼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성 현모</dc:creator>
  <cp:lastModifiedBy>성 현모</cp:lastModifiedBy>
  <cp:revision>49</cp:revision>
  <dcterms:created xsi:type="dcterms:W3CDTF">2025-01-21T03:41:04Z</dcterms:created>
  <dcterms:modified xsi:type="dcterms:W3CDTF">2025-01-21T05:43:03Z</dcterms:modified>
</cp:coreProperties>
</file>